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handoutMasterIdLst>
    <p:handoutMasterId r:id="rId68"/>
  </p:handoutMasterIdLst>
  <p:sldIdLst>
    <p:sldId id="256" r:id="rId3"/>
    <p:sldId id="305" r:id="rId4"/>
    <p:sldId id="260" r:id="rId5"/>
    <p:sldId id="261" r:id="rId6"/>
    <p:sldId id="258" r:id="rId7"/>
    <p:sldId id="259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81" r:id="rId20"/>
    <p:sldId id="276" r:id="rId21"/>
    <p:sldId id="277" r:id="rId22"/>
    <p:sldId id="278" r:id="rId23"/>
    <p:sldId id="298" r:id="rId24"/>
    <p:sldId id="275" r:id="rId25"/>
    <p:sldId id="282" r:id="rId26"/>
    <p:sldId id="283" r:id="rId28"/>
    <p:sldId id="290" r:id="rId29"/>
    <p:sldId id="303" r:id="rId30"/>
    <p:sldId id="289" r:id="rId31"/>
    <p:sldId id="291" r:id="rId32"/>
    <p:sldId id="292" r:id="rId33"/>
    <p:sldId id="293" r:id="rId34"/>
    <p:sldId id="294" r:id="rId35"/>
    <p:sldId id="296" r:id="rId36"/>
    <p:sldId id="299" r:id="rId37"/>
    <p:sldId id="301" r:id="rId38"/>
    <p:sldId id="300" r:id="rId39"/>
    <p:sldId id="297" r:id="rId40"/>
    <p:sldId id="304" r:id="rId41"/>
    <p:sldId id="306" r:id="rId42"/>
    <p:sldId id="307" r:id="rId43"/>
    <p:sldId id="308" r:id="rId44"/>
    <p:sldId id="310" r:id="rId45"/>
    <p:sldId id="311" r:id="rId46"/>
    <p:sldId id="312" r:id="rId47"/>
    <p:sldId id="313" r:id="rId48"/>
    <p:sldId id="314" r:id="rId49"/>
    <p:sldId id="315" r:id="rId50"/>
    <p:sldId id="316" r:id="rId51"/>
    <p:sldId id="317" r:id="rId52"/>
    <p:sldId id="319" r:id="rId53"/>
    <p:sldId id="321" r:id="rId54"/>
    <p:sldId id="320" r:id="rId55"/>
    <p:sldId id="318" r:id="rId56"/>
    <p:sldId id="358" r:id="rId57"/>
    <p:sldId id="357" r:id="rId58"/>
    <p:sldId id="359" r:id="rId59"/>
    <p:sldId id="362" r:id="rId60"/>
    <p:sldId id="366" r:id="rId61"/>
    <p:sldId id="367" r:id="rId62"/>
    <p:sldId id="368" r:id="rId63"/>
    <p:sldId id="369" r:id="rId64"/>
    <p:sldId id="370" r:id="rId65"/>
    <p:sldId id="371" r:id="rId66"/>
    <p:sldId id="372" r:id="rId67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211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1" Type="http://schemas.openxmlformats.org/officeDocument/2006/relationships/tableStyles" Target="tableStyles.xml"/><Relationship Id="rId70" Type="http://schemas.openxmlformats.org/officeDocument/2006/relationships/viewProps" Target="viewProps.xml"/><Relationship Id="rId7" Type="http://schemas.openxmlformats.org/officeDocument/2006/relationships/slide" Target="slides/slide5.xml"/><Relationship Id="rId69" Type="http://schemas.openxmlformats.org/officeDocument/2006/relationships/presProps" Target="presProps.xml"/><Relationship Id="rId68" Type="http://schemas.openxmlformats.org/officeDocument/2006/relationships/handoutMaster" Target="handoutMasters/handoutMaster1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6.png"/><Relationship Id="rId1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BingWallpaper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-327025"/>
            <a:ext cx="12192635" cy="76206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现代</a:t>
            </a:r>
            <a:r>
              <a:rPr lang="en-US" altLang="zh-CN"/>
              <a:t>C++</a:t>
            </a:r>
            <a:r>
              <a:rPr lang="zh-CN" altLang="en-US"/>
              <a:t>入门：</a:t>
            </a:r>
            <a:r>
              <a:rPr lang="en-US" altLang="zh-CN"/>
              <a:t>RAII</a:t>
            </a:r>
            <a:r>
              <a:rPr lang="zh-CN" altLang="en-US"/>
              <a:t>内存管理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/>
              <a:t>by </a:t>
            </a:r>
            <a:r>
              <a:rPr lang="zh-CN" altLang="en-US"/>
              <a:t>彭于斌（</a:t>
            </a:r>
            <a:r>
              <a:rPr lang="en-US" altLang="zh-CN"/>
              <a:t>@archibate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往期录播：https://www.bilibili.com/video/BV1fa411r7zp</a:t>
            </a:r>
            <a:endParaRPr lang="zh-CN" altLang="en-US"/>
          </a:p>
          <a:p>
            <a:r>
              <a:rPr lang="zh-CN" altLang="en-US"/>
              <a:t>课程</a:t>
            </a:r>
            <a:r>
              <a:rPr lang="en-US" altLang="zh-CN"/>
              <a:t>PPT</a:t>
            </a:r>
            <a:r>
              <a:rPr lang="zh-CN" altLang="en-US"/>
              <a:t>和代码：https://github.com/parallel101/course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现代：</a:t>
            </a:r>
            <a:r>
              <a:rPr lang="en-US" altLang="zh-CN"/>
              <a:t>C++14 </a:t>
            </a:r>
            <a:r>
              <a:rPr lang="zh-CN" altLang="en-US"/>
              <a:t>的</a:t>
            </a:r>
            <a:r>
              <a:rPr lang="en-US" altLang="zh-CN"/>
              <a:t> lambda </a:t>
            </a:r>
            <a:r>
              <a:rPr lang="zh-CN" altLang="en-US"/>
              <a:t>允许用</a:t>
            </a:r>
            <a:r>
              <a:rPr lang="en-US" altLang="zh-CN"/>
              <a:t> auto </a:t>
            </a:r>
            <a:r>
              <a:rPr lang="zh-CN" altLang="en-US"/>
              <a:t>自动推断类型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00045" y="2038985"/>
            <a:ext cx="6010275" cy="39243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当代：</a:t>
            </a:r>
            <a:r>
              <a:rPr lang="en-US" altLang="zh-CN"/>
              <a:t>C++17 CTAD / compile-time argument deduction / </a:t>
            </a:r>
            <a:r>
              <a:rPr lang="zh-CN" altLang="en-US"/>
              <a:t>编译期参数推断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23540" y="2038985"/>
            <a:ext cx="5962650" cy="3924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585" y="5798820"/>
            <a:ext cx="3066415" cy="10591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当代：</a:t>
            </a:r>
            <a:r>
              <a:rPr lang="en-US" altLang="zh-CN">
                <a:sym typeface="+mn-ea"/>
              </a:rPr>
              <a:t>C++17 </a:t>
            </a:r>
            <a:r>
              <a:rPr lang="zh-CN" altLang="en-US">
                <a:sym typeface="+mn-ea"/>
              </a:rPr>
              <a:t>引入常用数值算法</a:t>
            </a:r>
            <a:endParaRPr lang="zh-CN" altLang="en-US">
              <a:sym typeface="+mn-ea"/>
            </a:endParaRPr>
          </a:p>
        </p:txBody>
      </p:sp>
      <p:pic>
        <p:nvPicPr>
          <p:cNvPr id="11" name="Content Placeholder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56790" y="2281555"/>
            <a:ext cx="7296150" cy="34385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未来：</a:t>
            </a:r>
            <a:r>
              <a:rPr lang="en-US" altLang="zh-CN"/>
              <a:t>C++20 </a:t>
            </a:r>
            <a:r>
              <a:rPr lang="zh-CN" altLang="en-US"/>
              <a:t>引入区间（</a:t>
            </a:r>
            <a:r>
              <a:rPr lang="en-US" altLang="zh-CN"/>
              <a:t>ranges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7797165" y="6489700"/>
            <a:ext cx="4394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https://zhuanlan.zhihu.com/p/350068132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65045" y="1825625"/>
            <a:ext cx="727964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引入模块（</a:t>
            </a:r>
            <a:r>
              <a:rPr lang="en-US" altLang="zh-CN">
                <a:sym typeface="+mn-ea"/>
              </a:rPr>
              <a:t>module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59330" y="1825625"/>
            <a:ext cx="7291705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802245" y="6489700"/>
            <a:ext cx="43897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https://zhuanlan.zhihu.com/p/350136757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允许函数参数为自动推断（</a:t>
            </a:r>
            <a:r>
              <a:rPr lang="en-US" altLang="zh-CN">
                <a:sym typeface="+mn-ea"/>
              </a:rPr>
              <a:t>auto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41600" y="1825625"/>
            <a:ext cx="652716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引入协程（</a:t>
            </a:r>
            <a:r>
              <a:rPr lang="en-US" altLang="zh-CN">
                <a:sym typeface="+mn-ea"/>
              </a:rPr>
              <a:t>coroutine</a:t>
            </a:r>
            <a:r>
              <a:rPr lang="zh-CN" altLang="en-US">
                <a:sym typeface="+mn-ea"/>
              </a:rPr>
              <a:t>）和生成器（</a:t>
            </a:r>
            <a:r>
              <a:rPr lang="en-US" altLang="zh-CN">
                <a:sym typeface="+mn-ea"/>
              </a:rPr>
              <a:t>generator</a:t>
            </a:r>
            <a:r>
              <a:rPr lang="zh-CN" altLang="en-US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06725" y="1825625"/>
            <a:ext cx="579691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标准库加入</a:t>
            </a:r>
            <a:r>
              <a:rPr lang="en-US" altLang="zh-CN">
                <a:sym typeface="+mn-ea"/>
              </a:rPr>
              <a:t> format </a:t>
            </a:r>
            <a:r>
              <a:rPr lang="zh-CN" altLang="en-US">
                <a:sym typeface="+mn-ea"/>
              </a:rPr>
              <a:t>支持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36265" y="1825625"/>
            <a:ext cx="553783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跑远了！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鉴于</a:t>
            </a:r>
            <a:r>
              <a:rPr lang="en-US" altLang="zh-CN"/>
              <a:t> C++20 </a:t>
            </a:r>
            <a:r>
              <a:rPr lang="zh-CN" altLang="en-US"/>
              <a:t>还没有普遍落地（例如</a:t>
            </a:r>
            <a:r>
              <a:rPr lang="en-US" altLang="zh-CN"/>
              <a:t> CMake </a:t>
            </a:r>
            <a:r>
              <a:rPr lang="zh-CN" altLang="en-US"/>
              <a:t>不支持</a:t>
            </a:r>
            <a:r>
              <a:rPr lang="en-US" altLang="zh-CN"/>
              <a:t> C++20 modules</a:t>
            </a:r>
            <a:r>
              <a:rPr lang="zh-CN" altLang="en-US"/>
              <a:t>）因此我们的课程基于</a:t>
            </a:r>
            <a:r>
              <a:rPr lang="en-US" altLang="zh-CN"/>
              <a:t> </a:t>
            </a:r>
            <a:r>
              <a:rPr lang="en-US" altLang="zh-CN" b="1"/>
              <a:t>C++17 </a:t>
            </a:r>
            <a:r>
              <a:rPr lang="zh-CN" altLang="en-US" b="1"/>
              <a:t>标准</a:t>
            </a:r>
            <a:r>
              <a:rPr lang="zh-CN" altLang="en-US"/>
              <a:t>，有时会谈到</a:t>
            </a:r>
            <a:r>
              <a:rPr lang="en-US" altLang="zh-CN"/>
              <a:t> C++20 </a:t>
            </a:r>
            <a:r>
              <a:rPr lang="zh-CN" altLang="en-US"/>
              <a:t>作为扩展阅读。</a:t>
            </a:r>
            <a:endParaRPr lang="zh-CN" altLang="en-US"/>
          </a:p>
        </p:txBody>
      </p:sp>
      <p:pic>
        <p:nvPicPr>
          <p:cNvPr id="4" name="Picture 3" descr="sycllogokhronoR-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2015" y="2741295"/>
            <a:ext cx="7887970" cy="34359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</a:t>
            </a:r>
            <a:r>
              <a:rPr lang="zh-CN" altLang="en-US"/>
              <a:t>有哪些</a:t>
            </a:r>
            <a:r>
              <a:rPr lang="zh-CN" altLang="en-US">
                <a:sym typeface="+mn-ea"/>
              </a:rPr>
              <a:t>面向对象</a:t>
            </a:r>
            <a:r>
              <a:rPr lang="zh-CN" altLang="en-US"/>
              <a:t>思想？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78230" y="1825625"/>
            <a:ext cx="4319270" cy="435165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6815" y="1825625"/>
            <a:ext cx="46101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 descr="1621087647566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高性能并行编程与优化</a:t>
            </a:r>
            <a:r>
              <a:rPr lang="en-US" altLang="zh-CN"/>
              <a:t> - </a:t>
            </a:r>
            <a:r>
              <a:rPr lang="zh-CN" altLang="en-US"/>
              <a:t>课程大纲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zh-CN" altLang="en-US">
                <a:sym typeface="+mn-ea"/>
              </a:rPr>
              <a:t>分为前半</a:t>
            </a:r>
            <a:r>
              <a:rPr lang="zh-CN" altLang="en-US">
                <a:sym typeface="+mn-ea"/>
              </a:rPr>
              <a:t>段</a:t>
            </a:r>
            <a:r>
              <a:rPr lang="zh-CN" altLang="en-US">
                <a:sym typeface="+mn-ea"/>
              </a:rPr>
              <a:t>和后半段，</a:t>
            </a:r>
            <a:r>
              <a:rPr lang="zh-CN" altLang="en-US">
                <a:sym typeface="+mn-ea"/>
              </a:rPr>
              <a:t>前半段主要介绍现代</a:t>
            </a:r>
            <a:r>
              <a:rPr lang="en-US" altLang="zh-CN">
                <a:sym typeface="+mn-ea"/>
              </a:rPr>
              <a:t> C++</a:t>
            </a:r>
            <a:r>
              <a:rPr lang="zh-CN" altLang="en-US">
                <a:sym typeface="+mn-ea"/>
              </a:rPr>
              <a:t>，后半段主要介绍并行编程与优化。</a:t>
            </a:r>
            <a:endParaRPr lang="zh-CN" altLang="en-US">
              <a:sym typeface="+mn-ea"/>
            </a:endParaRPr>
          </a:p>
          <a:p>
            <a:pPr>
              <a:buAutoNum type="arabicPeriod"/>
            </a:pPr>
            <a:r>
              <a:rPr lang="zh-CN" altLang="en-US"/>
              <a:t>课程安排与开发环境搭建：cmake与git入门</a:t>
            </a:r>
            <a:endParaRPr lang="zh-CN" altLang="en-US"/>
          </a:p>
          <a:p>
            <a:pPr>
              <a:buAutoNum type="arabicPeriod"/>
            </a:pPr>
            <a:r>
              <a:rPr lang="zh-CN" altLang="en-US" b="1"/>
              <a:t>现代C++入门：常用STL容器，RAII内存管理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现代C++进阶：模板元编程与函数式编程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编译器如何自动优化：从汇编角度看C++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C++11起的多线程编程：从mutex到无锁并行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并行编程常用框架：OpenMP与Intel TBB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被忽视的访存优化：内存带宽与cpu缓存机制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GPU专题：wrap调度，共享内存，barrier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并行算法实战：reduce，scan，矩阵乘法等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存储大规模三维数据的关键：稀疏数据结构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物理仿真实战：邻居搜索表实现pbf流体求解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C++在ZENO中的工程实践：从primitive说起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结业典礼：总结所学知识与优秀作业点评</a:t>
            </a:r>
            <a:endParaRPr lang="zh-CN" altLang="en-US">
              <a:sym typeface="+mn-ea"/>
            </a:endParaRPr>
          </a:p>
        </p:txBody>
      </p:sp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3230" y="5050155"/>
            <a:ext cx="1149350" cy="1292860"/>
          </a:xfrm>
          <a:prstGeom prst="rect">
            <a:avLst/>
          </a:prstGeom>
        </p:spPr>
      </p:pic>
      <p:pic>
        <p:nvPicPr>
          <p:cNvPr id="4" name="Picture 3" descr="heartlogo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545" y="5050155"/>
            <a:ext cx="1279525" cy="129286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429625" y="5020310"/>
            <a:ext cx="7569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8000">
                <a:latin typeface="Adobe Helvetica" charset="0"/>
                <a:cs typeface="Adobe Helvetica" charset="0"/>
              </a:rPr>
              <a:t>I</a:t>
            </a:r>
            <a:endParaRPr lang="en-US" sz="8000">
              <a:latin typeface="Adobe Helvetica" charset="0"/>
              <a:cs typeface="Adobe Helvetica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194550" y="1328420"/>
            <a:ext cx="446532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硬件要求：</a:t>
            </a:r>
            <a:endParaRPr lang="zh-CN" altLang="en-US"/>
          </a:p>
          <a:p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位</a:t>
            </a:r>
            <a:r>
              <a:rPr lang="zh-CN" altLang="en-US"/>
              <a:t>（</a:t>
            </a:r>
            <a:r>
              <a:rPr lang="en-US" altLang="zh-CN"/>
              <a:t>32</a:t>
            </a:r>
            <a:r>
              <a:rPr lang="zh-CN" altLang="en-US"/>
              <a:t>位时代过去了）</a:t>
            </a:r>
            <a:endParaRPr lang="zh-CN" altLang="en-US"/>
          </a:p>
          <a:p>
            <a:r>
              <a:rPr lang="zh-CN" altLang="en-US"/>
              <a:t>至少</a:t>
            </a:r>
            <a:r>
              <a:rPr lang="en-US" altLang="zh-CN"/>
              <a:t>2</a:t>
            </a:r>
            <a:r>
              <a:rPr lang="zh-CN" altLang="en-US"/>
              <a:t>核</a:t>
            </a:r>
            <a:r>
              <a:rPr lang="en-US" altLang="zh-CN"/>
              <a:t>4</a:t>
            </a:r>
            <a:r>
              <a:rPr lang="zh-CN" altLang="en-US"/>
              <a:t>线程（并行课</a:t>
            </a:r>
            <a:r>
              <a:rPr lang="en-US" altLang="zh-CN"/>
              <a:t>…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英伟达家显卡（</a:t>
            </a:r>
            <a:r>
              <a:rPr lang="en-US" altLang="zh-CN"/>
              <a:t>GPU </a:t>
            </a:r>
            <a:r>
              <a:rPr lang="zh-CN" altLang="en-US"/>
              <a:t>专题）</a:t>
            </a:r>
            <a:endParaRPr lang="zh-CN" altLang="en-US"/>
          </a:p>
          <a:p>
            <a:r>
              <a:rPr lang="zh-CN" altLang="en-US"/>
              <a:t>软件要求：</a:t>
            </a:r>
            <a:endParaRPr lang="zh-CN" altLang="en-US"/>
          </a:p>
          <a:p>
            <a:r>
              <a:rPr lang="en-US" altLang="zh-CN"/>
              <a:t>Visual Studio 2019</a:t>
            </a:r>
            <a:r>
              <a:rPr lang="zh-CN" altLang="en-US"/>
              <a:t>（</a:t>
            </a:r>
            <a:r>
              <a:rPr lang="en-US" altLang="zh-CN"/>
              <a:t>Windows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GCC 9 </a:t>
            </a:r>
            <a:r>
              <a:rPr lang="zh-CN" altLang="en-US"/>
              <a:t>及以上（</a:t>
            </a:r>
            <a:r>
              <a:rPr lang="en-US" altLang="zh-CN"/>
              <a:t>Linux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CMake 3.12 </a:t>
            </a:r>
            <a:r>
              <a:rPr lang="zh-CN" altLang="en-US">
                <a:sym typeface="+mn-ea"/>
              </a:rPr>
              <a:t>及</a:t>
            </a:r>
            <a:r>
              <a:rPr lang="zh-CN" altLang="en-US"/>
              <a:t>以上（跨平台作业）</a:t>
            </a:r>
            <a:endParaRPr lang="zh-CN" altLang="en-US"/>
          </a:p>
          <a:p>
            <a:r>
              <a:rPr lang="en-US" altLang="zh-CN"/>
              <a:t>Git 2.x</a:t>
            </a:r>
            <a:r>
              <a:rPr lang="zh-CN" altLang="en-US"/>
              <a:t>（作业上传到</a:t>
            </a:r>
            <a:r>
              <a:rPr lang="en-US" altLang="zh-CN"/>
              <a:t> GitHub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CUDA Toolkit 10.0 </a:t>
            </a:r>
            <a:r>
              <a:rPr lang="zh-CN" altLang="en-US"/>
              <a:t>以上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GPU </a:t>
            </a:r>
            <a:r>
              <a:rPr lang="zh-CN" altLang="en-US">
                <a:sym typeface="+mn-ea"/>
              </a:rPr>
              <a:t>专题）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</a:t>
            </a:r>
            <a:r>
              <a:rPr lang="zh-CN" altLang="en-US"/>
              <a:t>思想：封装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78230" y="1825625"/>
            <a:ext cx="4319270" cy="435165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6815" y="1825625"/>
            <a:ext cx="4610100" cy="4351655"/>
          </a:xfrm>
          <a:prstGeom prst="rect">
            <a:avLst/>
          </a:prstGeom>
        </p:spPr>
      </p:pic>
      <p:sp>
        <p:nvSpPr>
          <p:cNvPr id="3" name="Left Brace 2"/>
          <p:cNvSpPr/>
          <p:nvPr/>
        </p:nvSpPr>
        <p:spPr>
          <a:xfrm>
            <a:off x="1633220" y="2871470"/>
            <a:ext cx="164465" cy="346710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3213735" y="847725"/>
            <a:ext cx="609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比如要表达一个数组，需要：起始地址指针</a:t>
            </a:r>
            <a:r>
              <a:rPr lang="en-US" altLang="zh-CN">
                <a:sym typeface="+mn-ea"/>
              </a:rPr>
              <a:t>v</a:t>
            </a:r>
            <a:r>
              <a:rPr lang="zh-CN" altLang="en-US">
                <a:sym typeface="+mn-ea"/>
              </a:rPr>
              <a:t>，数组大小</a:t>
            </a:r>
            <a:r>
              <a:rPr lang="en-US" altLang="zh-CN">
                <a:sym typeface="+mn-ea"/>
              </a:rPr>
              <a:t>nv</a:t>
            </a:r>
            <a:endParaRPr lang="en-US" altLang="zh-CN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91560" y="441325"/>
            <a:ext cx="5334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将多个逻辑上相关的变量包装成一个类</a:t>
            </a:r>
            <a:endParaRPr lang="zh-CN" altLang="en-US"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329940" y="1216025"/>
            <a:ext cx="6080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因此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vector </a:t>
            </a:r>
            <a:r>
              <a:rPr lang="zh-CN" altLang="en-US">
                <a:sym typeface="+mn-ea"/>
              </a:rPr>
              <a:t>将他俩打包起来，避免程序员犯错</a:t>
            </a:r>
            <a:endParaRPr lang="zh-CN" altLang="en-US">
              <a:sym typeface="+mn-ea"/>
            </a:endParaRPr>
          </a:p>
        </p:txBody>
      </p:sp>
      <p:sp>
        <p:nvSpPr>
          <p:cNvPr id="12" name="Left Brace 11"/>
          <p:cNvSpPr/>
          <p:nvPr/>
        </p:nvSpPr>
        <p:spPr>
          <a:xfrm>
            <a:off x="6849110" y="2917825"/>
            <a:ext cx="133985" cy="254635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565910" y="1825625"/>
            <a:ext cx="3344545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封装：不变性</a:t>
            </a:r>
            <a:endParaRPr lang="en-US" altLang="zh-CN"/>
          </a:p>
        </p:txBody>
      </p:sp>
      <p:sp>
        <p:nvSpPr>
          <p:cNvPr id="3" name="Left Brace 2"/>
          <p:cNvSpPr/>
          <p:nvPr/>
        </p:nvSpPr>
        <p:spPr>
          <a:xfrm>
            <a:off x="1960245" y="3525520"/>
            <a:ext cx="164465" cy="346710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3540760" y="151765"/>
            <a:ext cx="5334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比如当我要设置数组大小为</a:t>
            </a:r>
            <a:r>
              <a:rPr lang="en-US" altLang="zh-CN">
                <a:sym typeface="+mn-ea"/>
              </a:rPr>
              <a:t> 4 </a:t>
            </a:r>
            <a:r>
              <a:rPr lang="zh-CN" altLang="en-US">
                <a:sym typeface="+mn-ea"/>
              </a:rPr>
              <a:t>时，不能只</a:t>
            </a:r>
            <a:r>
              <a:rPr lang="en-US" altLang="zh-CN">
                <a:sym typeface="+mn-ea"/>
              </a:rPr>
              <a:t> nv = 4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还要重新分配数组内存，从而修改数组起始地址</a:t>
            </a:r>
            <a:r>
              <a:rPr lang="en-US" altLang="zh-CN">
                <a:sym typeface="+mn-ea"/>
              </a:rPr>
              <a:t> v</a:t>
            </a:r>
            <a:endParaRPr lang="zh-CN" altLang="en-US"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3004185" y="929005"/>
            <a:ext cx="71335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常遇到：当需要修改一个成员时，其他也成员需要被修改，否则出错</a:t>
            </a:r>
            <a:endParaRPr lang="zh-CN" altLang="en-US">
              <a:sym typeface="+mn-ea"/>
            </a:endParaRPr>
          </a:p>
          <a:p>
            <a:r>
              <a:rPr lang="zh-CN" altLang="en-US"/>
              <a:t>这种情况出现时，意味着着你需要把成员变量的读写封装为成员函数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10985" y="1825625"/>
            <a:ext cx="3921760" cy="4351655"/>
          </a:xfrm>
          <a:prstGeom prst="rect">
            <a:avLst/>
          </a:prstGeom>
        </p:spPr>
      </p:pic>
      <p:sp>
        <p:nvSpPr>
          <p:cNvPr id="12" name="Left Brace 11"/>
          <p:cNvSpPr/>
          <p:nvPr/>
        </p:nvSpPr>
        <p:spPr>
          <a:xfrm>
            <a:off x="7105015" y="3703320"/>
            <a:ext cx="133985" cy="254635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不变性：请勿滥用封装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仅当出现“</a:t>
            </a:r>
            <a:r>
              <a:rPr lang="zh-CN" altLang="en-US">
                <a:sym typeface="+mn-ea"/>
              </a:rPr>
              <a:t>修改一个成员时，其他也成员要被修改，否则出错</a:t>
            </a:r>
            <a:r>
              <a:rPr lang="zh-CN" altLang="en-US"/>
              <a:t>”的现象时，才需要</a:t>
            </a:r>
            <a:r>
              <a:rPr lang="en-US" altLang="zh-CN">
                <a:sym typeface="+mn-ea"/>
              </a:rPr>
              <a:t>getter/setter </a:t>
            </a:r>
            <a:r>
              <a:rPr lang="zh-CN" altLang="en-US"/>
              <a:t>封装。</a:t>
            </a:r>
            <a:endParaRPr lang="zh-CN" altLang="en-US"/>
          </a:p>
          <a:p>
            <a:r>
              <a:rPr lang="zh-CN" altLang="en-US"/>
              <a:t>各个成员之间相互正交，比如数学矢量类</a:t>
            </a:r>
            <a:r>
              <a:rPr lang="en-US" altLang="zh-CN"/>
              <a:t> Vec3</a:t>
            </a:r>
            <a:r>
              <a:rPr lang="zh-CN" altLang="en-US"/>
              <a:t>，就没必要去搞封装，只会让程序员变得痛苦，同时还有一定性能损失：特别是如果</a:t>
            </a:r>
            <a:r>
              <a:rPr lang="en-US" altLang="zh-CN"/>
              <a:t> getter/setter </a:t>
            </a:r>
            <a:r>
              <a:rPr lang="zh-CN" altLang="en-US"/>
              <a:t>函数分离了声明和定义，实现在另一个文件时！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119620" y="1871980"/>
            <a:ext cx="2905125" cy="42576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76975" y="1821180"/>
            <a:ext cx="4610100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C++</a:t>
            </a:r>
            <a:r>
              <a:rPr lang="zh-CN" altLang="en-US">
                <a:sym typeface="+mn-ea"/>
              </a:rPr>
              <a:t>思想</a:t>
            </a:r>
            <a:r>
              <a:rPr lang="zh-CN" altLang="en-US"/>
              <a:t>：</a:t>
            </a:r>
            <a:r>
              <a:rPr lang="en-US" altLang="zh-CN"/>
              <a:t>RAII</a:t>
            </a:r>
            <a:r>
              <a:rPr lang="zh-CN" altLang="en-US"/>
              <a:t>（</a:t>
            </a:r>
            <a:r>
              <a:rPr lang="en-US" altLang="zh-CN"/>
              <a:t>Resource Acquisition Is Initialization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88390" y="1821180"/>
            <a:ext cx="4319270" cy="435165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115945" y="3249930"/>
            <a:ext cx="22586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87525" y="5866130"/>
            <a:ext cx="694690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679815" y="3182620"/>
            <a:ext cx="4552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17"/>
          <p:cNvSpPr txBox="1"/>
          <p:nvPr/>
        </p:nvSpPr>
        <p:spPr>
          <a:xfrm>
            <a:off x="3115945" y="1216025"/>
            <a:ext cx="5334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资源获取视为初始化，反之，资源释放视为销毁</a:t>
            </a:r>
            <a:endParaRPr lang="zh-CN" altLang="en-US">
              <a:sym typeface="+mn-ea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3287395" y="6172835"/>
            <a:ext cx="54692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>
                <a:sym typeface="+mn-ea"/>
              </a:rPr>
              <a:t>C++ </a:t>
            </a:r>
            <a:r>
              <a:rPr lang="zh-CN" altLang="en-US"/>
              <a:t>除了用于</a:t>
            </a:r>
            <a:r>
              <a:rPr lang="zh-CN" altLang="en-US" b="1"/>
              <a:t>初始化</a:t>
            </a:r>
            <a:r>
              <a:rPr lang="zh-CN" altLang="en-US">
                <a:sym typeface="+mn-ea"/>
              </a:rPr>
              <a:t>的</a:t>
            </a:r>
            <a:r>
              <a:rPr lang="zh-CN" altLang="en-US"/>
              <a:t>构造函数（</a:t>
            </a:r>
            <a:r>
              <a:rPr lang="en-US" altLang="zh-CN"/>
              <a:t>constructor</a:t>
            </a:r>
            <a:r>
              <a:rPr lang="zh-CN" altLang="en-US"/>
              <a:t>）</a:t>
            </a:r>
            <a:endParaRPr lang="zh-CN" altLang="en-US"/>
          </a:p>
          <a:p>
            <a:pPr algn="l"/>
            <a:r>
              <a:rPr lang="zh-CN" altLang="en-US"/>
              <a:t>还包括了用于</a:t>
            </a:r>
            <a:r>
              <a:rPr lang="zh-CN" altLang="en-US" b="1"/>
              <a:t>销毁</a:t>
            </a:r>
            <a:r>
              <a:rPr lang="zh-CN" altLang="en-US"/>
              <a:t>的解构函数（</a:t>
            </a:r>
            <a:r>
              <a:rPr lang="en-US" altLang="zh-CN"/>
              <a:t>destructor</a:t>
            </a:r>
            <a:r>
              <a:rPr lang="zh-CN" altLang="en-US"/>
              <a:t>）</a:t>
            </a:r>
            <a:endParaRPr lang="zh-CN" altLang="en-US"/>
          </a:p>
          <a:p>
            <a:pPr algn="l"/>
            <a:endParaRPr lang="en-US" altLang="zh-CN"/>
          </a:p>
        </p:txBody>
      </p:sp>
      <p:sp>
        <p:nvSpPr>
          <p:cNvPr id="21" name="Text Box 20"/>
          <p:cNvSpPr txBox="1"/>
          <p:nvPr/>
        </p:nvSpPr>
        <p:spPr>
          <a:xfrm>
            <a:off x="7995285" y="5621020"/>
            <a:ext cx="2759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离开</a:t>
            </a:r>
            <a:r>
              <a:rPr lang="en-US" altLang="zh-CN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{} 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作用域自动释放</a:t>
            </a:r>
            <a:endParaRPr lang="zh-CN" altLang="en-US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2544445" y="5621020"/>
            <a:ext cx="2759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手动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释放</a:t>
            </a:r>
            <a:endParaRPr lang="zh-CN" altLang="en-US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" name="Content Placeholder 1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00165" y="1825625"/>
            <a:ext cx="4344035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RAII</a:t>
            </a:r>
            <a:r>
              <a:rPr lang="zh-CN" altLang="en-US"/>
              <a:t>：避免犯错误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6058535" y="460375"/>
            <a:ext cx="53041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与 Java</a:t>
            </a:r>
            <a:r>
              <a:rPr lang="zh-CN" altLang="en-US"/>
              <a:t>，</a:t>
            </a:r>
            <a:r>
              <a:rPr lang="en-US" altLang="zh-CN"/>
              <a:t>Python </a:t>
            </a:r>
            <a:r>
              <a:rPr lang="zh-CN" altLang="en-US"/>
              <a:t>等</a:t>
            </a:r>
            <a:r>
              <a:rPr lang="en-US"/>
              <a:t>垃圾回收语言不同</a:t>
            </a:r>
            <a:r>
              <a:rPr lang="zh-CN" altLang="en-US"/>
              <a:t>，</a:t>
            </a:r>
            <a:r>
              <a:rPr lang="en-US" altLang="zh-CN"/>
              <a:t>C++ </a:t>
            </a:r>
            <a:r>
              <a:rPr lang="zh-CN" altLang="en-US"/>
              <a:t>的解构函数是显式的，离开作用域自动销毁，毫不含糊（有好处也有坏处，对高性能计算而言利大于弊）</a:t>
            </a:r>
            <a:endParaRPr lang="zh-CN" altLang="en-US"/>
          </a:p>
        </p:txBody>
      </p:sp>
      <p:pic>
        <p:nvPicPr>
          <p:cNvPr id="18" name="Content Placeholder 17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37360" y="1825625"/>
            <a:ext cx="300164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RAII</a:t>
            </a:r>
            <a:r>
              <a:rPr lang="zh-CN" altLang="en-US"/>
              <a:t>：异常安全（</a:t>
            </a:r>
            <a:r>
              <a:rPr lang="en-US" altLang="zh-CN"/>
              <a:t>exception-safe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33145" y="2808605"/>
            <a:ext cx="4410075" cy="17716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858135" y="1503045"/>
            <a:ext cx="683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C++ </a:t>
            </a:r>
            <a:r>
              <a:rPr lang="zh-CN" altLang="en-US"/>
              <a:t>标准保证当异常发生时，会调用需要已创建对象的解构函数</a:t>
            </a:r>
            <a:endParaRPr lang="zh-C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980" y="5427980"/>
            <a:ext cx="5367020" cy="1430020"/>
          </a:xfrm>
          <a:prstGeom prst="rect">
            <a:avLst/>
          </a:prstGeom>
        </p:spPr>
      </p:pic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29350" y="2395220"/>
            <a:ext cx="4705350" cy="276225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552575" y="4732020"/>
            <a:ext cx="283083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如果此处不关闭，则可等待稍后</a:t>
            </a:r>
            <a:r>
              <a:rPr lang="zh-CN"/>
              <a:t>垃圾回收</a:t>
            </a:r>
            <a:r>
              <a:rPr lang="zh-CN" altLang="en-US"/>
              <a:t>时关闭。</a:t>
            </a:r>
            <a:endParaRPr lang="zh-CN" altLang="en-US"/>
          </a:p>
          <a:p>
            <a:r>
              <a:rPr lang="zh-CN" altLang="en-US"/>
              <a:t>虽然最后还是关了，但如果对</a:t>
            </a:r>
            <a:r>
              <a:rPr lang="zh-CN" altLang="en-US" b="1"/>
              <a:t>时序</a:t>
            </a:r>
            <a:r>
              <a:rPr lang="zh-CN" altLang="en-US"/>
              <a:t>有要求或对</a:t>
            </a:r>
            <a:r>
              <a:rPr lang="zh-CN" altLang="en-US" b="1"/>
              <a:t>性能</a:t>
            </a:r>
            <a:r>
              <a:rPr lang="zh-CN" altLang="en-US"/>
              <a:t>有要求就不能依靠</a:t>
            </a:r>
            <a:r>
              <a:rPr lang="en-US" altLang="zh-CN"/>
              <a:t> GC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比如</a:t>
            </a:r>
            <a:r>
              <a:rPr lang="en-US" altLang="zh-CN"/>
              <a:t> mutex </a:t>
            </a:r>
            <a:r>
              <a:rPr lang="zh-CN" altLang="en-US"/>
              <a:t>忘记</a:t>
            </a:r>
            <a:r>
              <a:rPr lang="en-US" altLang="zh-CN"/>
              <a:t> unlock </a:t>
            </a:r>
            <a:r>
              <a:rPr lang="zh-CN" altLang="en-US"/>
              <a:t>造成</a:t>
            </a:r>
            <a:r>
              <a:rPr lang="zh-CN" altLang="en-US" b="1"/>
              <a:t>死锁</a:t>
            </a:r>
            <a:r>
              <a:rPr lang="zh-CN" altLang="en-US"/>
              <a:t>等等</a:t>
            </a:r>
            <a:r>
              <a:rPr lang="en-US" altLang="zh-CN"/>
              <a:t>……</a:t>
            </a:r>
            <a:endParaRPr lang="en-US" altLang="zh-C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编写我们自己的</a:t>
            </a:r>
            <a:r>
              <a:rPr lang="en-US" altLang="zh-CN"/>
              <a:t> vector </a:t>
            </a:r>
            <a:r>
              <a:rPr lang="zh-CN" altLang="en-US"/>
              <a:t>类！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3082925" y="1132840"/>
            <a:ext cx="683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看来</a:t>
            </a:r>
            <a:r>
              <a:rPr lang="en-US" altLang="zh-CN"/>
              <a:t> vector </a:t>
            </a:r>
            <a:r>
              <a:rPr lang="zh-CN" altLang="en-US"/>
              <a:t>也不过如此！让我们自己实现一个</a:t>
            </a:r>
            <a:r>
              <a:rPr lang="en-US" altLang="zh-CN"/>
              <a:t> Vector </a:t>
            </a:r>
            <a:r>
              <a:rPr lang="zh-CN" altLang="en-US"/>
              <a:t>类试试看吧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98870" y="1825625"/>
            <a:ext cx="4746625" cy="435165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38225" y="1501140"/>
            <a:ext cx="4399280" cy="5001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975" y="0"/>
            <a:ext cx="3756025" cy="98488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7061200" y="258445"/>
            <a:ext cx="1134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i="1">
                <a:latin typeface="Adobe New Century Schoolbook" charset="0"/>
                <a:cs typeface="Adobe New Century Schoolbook" charset="0"/>
              </a:rPr>
              <a:t>It works!</a:t>
            </a:r>
            <a:endParaRPr lang="en-US" i="1">
              <a:latin typeface="Adobe New Century Schoolbook" charset="0"/>
              <a:cs typeface="Adobe New Century Schoolbook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构造函数全家桶：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对于任何一个</a:t>
            </a:r>
            <a:r>
              <a:rPr lang="en-US" altLang="zh-CN"/>
              <a:t> </a:t>
            </a:r>
            <a:r>
              <a:rPr lang="en-US"/>
              <a:t>C++ </a:t>
            </a:r>
            <a:r>
              <a:rPr lang="zh-CN" altLang="en-US"/>
              <a:t>类，这几个函数是特殊的：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这在其他面向对象语言中是看不到的。他们分别是什么作用？让我们一一揭晓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127250" y="2336800"/>
            <a:ext cx="7937500" cy="310642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三五法则：规则类怪谈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744345"/>
            <a:ext cx="5181600" cy="4493895"/>
          </a:xfrm>
        </p:spPr>
        <p:txBody>
          <a:bodyPr>
            <a:noAutofit/>
          </a:bodyPr>
          <a:p>
            <a:pPr marL="457200" indent="-457200">
              <a:buAutoNum type="arabicPeriod"/>
            </a:pPr>
            <a:r>
              <a:rPr lang="zh-CN" altLang="en-US" sz="1600"/>
              <a:t>如果一个类定义了</a:t>
            </a:r>
            <a:r>
              <a:rPr lang="zh-CN" altLang="en-US" sz="1600" b="1"/>
              <a:t>解构</a:t>
            </a:r>
            <a:r>
              <a:rPr lang="en-US" sz="1600" b="1"/>
              <a:t>函数</a:t>
            </a:r>
            <a:r>
              <a:rPr lang="zh-CN" altLang="en-US" sz="1600"/>
              <a:t>，那么您必须同时定义或删除</a:t>
            </a:r>
            <a:r>
              <a:rPr lang="en-US" sz="1600" b="1"/>
              <a:t>拷贝构造函数</a:t>
            </a:r>
            <a:r>
              <a:rPr lang="en-US" sz="1600"/>
              <a:t>和</a:t>
            </a:r>
            <a:r>
              <a:rPr lang="en-US" sz="1600" b="1"/>
              <a:t>拷贝赋值函数</a:t>
            </a:r>
            <a:r>
              <a:rPr lang="zh-CN" altLang="en-US" sz="1600">
                <a:sym typeface="+mn-ea"/>
              </a:rPr>
              <a:t>，否则出错</a:t>
            </a:r>
            <a:r>
              <a:rPr lang="en-US" sz="1600"/>
              <a:t>。</a:t>
            </a:r>
            <a:endParaRPr lang="en-US" sz="1600"/>
          </a:p>
          <a:p>
            <a:pPr marL="457200" indent="-457200">
              <a:buAutoNum type="arabicPeriod"/>
            </a:pPr>
            <a:r>
              <a:rPr lang="zh-CN" altLang="en-US" sz="1600">
                <a:sym typeface="+mn-ea"/>
              </a:rPr>
              <a:t>如果一个类定义了</a:t>
            </a:r>
            <a:r>
              <a:rPr lang="en-US" sz="1600" b="1"/>
              <a:t>拷贝</a:t>
            </a:r>
            <a:r>
              <a:rPr lang="zh-CN" altLang="en-US" sz="1600" b="1"/>
              <a:t>构造函数</a:t>
            </a:r>
            <a:r>
              <a:rPr lang="zh-CN" altLang="en-US" sz="1600"/>
              <a:t>，</a:t>
            </a:r>
            <a:r>
              <a:rPr lang="zh-CN" altLang="en-US" sz="1600">
                <a:sym typeface="+mn-ea"/>
              </a:rPr>
              <a:t>那么您必须同时定义或删除</a:t>
            </a:r>
            <a:r>
              <a:rPr lang="zh-CN" altLang="en-US" sz="1600" b="1">
                <a:sym typeface="+mn-ea"/>
              </a:rPr>
              <a:t>拷贝</a:t>
            </a:r>
            <a:r>
              <a:rPr lang="en-US" sz="1600" b="1"/>
              <a:t>赋值</a:t>
            </a:r>
            <a:r>
              <a:rPr lang="zh-CN" altLang="en-US" sz="1600" b="1"/>
              <a:t>函数</a:t>
            </a:r>
            <a:r>
              <a:rPr lang="zh-CN" altLang="en-US" sz="1600">
                <a:sym typeface="+mn-ea"/>
              </a:rPr>
              <a:t>，否则出错，删除可导致低效</a:t>
            </a:r>
            <a:r>
              <a:rPr lang="zh-CN" altLang="en-US" sz="1600"/>
              <a:t>。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zh-CN" altLang="en-US" sz="1600">
                <a:sym typeface="+mn-ea"/>
              </a:rPr>
              <a:t>如果一个类定义了</a:t>
            </a:r>
            <a:r>
              <a:rPr lang="zh-CN" altLang="en-US" sz="1600" b="1">
                <a:sym typeface="+mn-ea"/>
              </a:rPr>
              <a:t>移动构造函数</a:t>
            </a:r>
            <a:r>
              <a:rPr lang="zh-CN" altLang="en-US" sz="1600">
                <a:sym typeface="+mn-ea"/>
              </a:rPr>
              <a:t>，那么您必须同时定义或删除</a:t>
            </a:r>
            <a:r>
              <a:rPr lang="zh-CN" altLang="en-US" sz="1600" b="1">
                <a:sym typeface="+mn-ea"/>
              </a:rPr>
              <a:t>移动</a:t>
            </a:r>
            <a:r>
              <a:rPr lang="en-US" sz="1600" b="1">
                <a:sym typeface="+mn-ea"/>
              </a:rPr>
              <a:t>赋值</a:t>
            </a:r>
            <a:r>
              <a:rPr lang="zh-CN" altLang="en-US" sz="1600" b="1">
                <a:sym typeface="+mn-ea"/>
              </a:rPr>
              <a:t>函数</a:t>
            </a:r>
            <a:r>
              <a:rPr lang="zh-CN" altLang="en-US" sz="1600">
                <a:sym typeface="+mn-ea"/>
              </a:rPr>
              <a:t>，否则出错，删除可导致低效</a:t>
            </a:r>
            <a:r>
              <a:rPr lang="zh-CN" altLang="en-US" sz="1600">
                <a:sym typeface="+mn-ea"/>
              </a:rPr>
              <a:t>。</a:t>
            </a:r>
            <a:endParaRPr lang="zh-CN" altLang="en-US" sz="1600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 sz="1600">
                <a:sym typeface="+mn-ea"/>
              </a:rPr>
              <a:t>如果一个类定义了</a:t>
            </a:r>
            <a:r>
              <a:rPr lang="en-US" sz="1600" b="1">
                <a:sym typeface="+mn-ea"/>
              </a:rPr>
              <a:t>拷贝</a:t>
            </a:r>
            <a:r>
              <a:rPr lang="zh-CN" altLang="en-US" sz="1600" b="1">
                <a:sym typeface="+mn-ea"/>
              </a:rPr>
              <a:t>构造函数</a:t>
            </a:r>
            <a:r>
              <a:rPr lang="zh-CN" altLang="en-US" sz="1600">
                <a:sym typeface="+mn-ea"/>
              </a:rPr>
              <a:t>或</a:t>
            </a:r>
            <a:r>
              <a:rPr lang="zh-CN" altLang="en-US" sz="1600" b="1">
                <a:sym typeface="+mn-ea"/>
              </a:rPr>
              <a:t>拷贝</a:t>
            </a:r>
            <a:r>
              <a:rPr lang="en-US" sz="1600" b="1">
                <a:sym typeface="+mn-ea"/>
              </a:rPr>
              <a:t>赋值</a:t>
            </a:r>
            <a:r>
              <a:rPr lang="zh-CN" altLang="en-US" sz="1600" b="1">
                <a:sym typeface="+mn-ea"/>
              </a:rPr>
              <a:t>函数</a:t>
            </a:r>
            <a:r>
              <a:rPr lang="zh-CN" altLang="en-US" sz="1600">
                <a:sym typeface="+mn-ea"/>
              </a:rPr>
              <a:t>，那么您</a:t>
            </a:r>
            <a:r>
              <a:rPr lang="zh-CN" altLang="en-US" sz="1600">
                <a:sym typeface="+mn-ea"/>
              </a:rPr>
              <a:t>必须</a:t>
            </a:r>
            <a:r>
              <a:rPr lang="zh-CN" altLang="en-US" sz="1600">
                <a:sym typeface="+mn-ea"/>
              </a:rPr>
              <a:t>最好</a:t>
            </a:r>
            <a:r>
              <a:rPr lang="zh-CN" altLang="en-US" sz="1600">
                <a:sym typeface="+mn-ea"/>
              </a:rPr>
              <a:t>同时</a:t>
            </a:r>
            <a:r>
              <a:rPr lang="zh-CN" altLang="en-US" sz="1600">
                <a:sym typeface="+mn-ea"/>
              </a:rPr>
              <a:t>定义</a:t>
            </a:r>
            <a:r>
              <a:rPr lang="zh-CN" altLang="en-US" sz="1600" b="1">
                <a:sym typeface="+mn-ea"/>
              </a:rPr>
              <a:t>移动构造函数</a:t>
            </a:r>
            <a:r>
              <a:rPr lang="zh-CN" altLang="en-US" sz="1600">
                <a:sym typeface="+mn-ea"/>
              </a:rPr>
              <a:t>或</a:t>
            </a:r>
            <a:r>
              <a:rPr lang="zh-CN" altLang="en-US" sz="1600" b="1">
                <a:sym typeface="+mn-ea"/>
              </a:rPr>
              <a:t>移动</a:t>
            </a:r>
            <a:r>
              <a:rPr lang="en-US" sz="1600" b="1">
                <a:sym typeface="+mn-ea"/>
              </a:rPr>
              <a:t>赋值</a:t>
            </a:r>
            <a:r>
              <a:rPr lang="zh-CN" altLang="en-US" sz="1600" b="1">
                <a:sym typeface="+mn-ea"/>
              </a:rPr>
              <a:t>函数</a:t>
            </a:r>
            <a:r>
              <a:rPr lang="zh-CN" altLang="en-US" sz="1600">
                <a:sym typeface="+mn-ea"/>
              </a:rPr>
              <a:t>，</a:t>
            </a:r>
            <a:r>
              <a:rPr lang="zh-CN" altLang="en-US" sz="1600">
                <a:sym typeface="+mn-ea"/>
              </a:rPr>
              <a:t>否则</a:t>
            </a:r>
            <a:r>
              <a:rPr lang="zh-CN" altLang="en-US" sz="1600">
                <a:sym typeface="+mn-ea"/>
              </a:rPr>
              <a:t>低效</a:t>
            </a:r>
            <a:r>
              <a:rPr lang="en-US" sz="1600">
                <a:sym typeface="+mn-ea"/>
              </a:rPr>
              <a:t>。</a:t>
            </a:r>
            <a:endParaRPr lang="en-US" altLang="en-US" sz="160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306185" y="1216025"/>
            <a:ext cx="51098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三五法则是前人总结的，避免犯错的经验。</a:t>
            </a:r>
            <a:endParaRPr lang="zh-CN" altLang="en-US">
              <a:sym typeface="+mn-ea"/>
            </a:endParaRPr>
          </a:p>
          <a:p>
            <a:r>
              <a:rPr lang="zh-CN" altLang="en-US"/>
              <a:t>只告诉做什么，不告诉为什么，是不深入的。</a:t>
            </a:r>
            <a:endParaRPr lang="zh-CN" altLang="en-US"/>
          </a:p>
          <a:p>
            <a:r>
              <a:rPr lang="zh-CN" altLang="en-US"/>
              <a:t>让我们通过撞南墙的方式来深入理解一下。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0900" y="2670175"/>
            <a:ext cx="5861050" cy="229362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三五法则：拷贝构造函数</a:t>
            </a:r>
            <a:endParaRPr lang="zh-CN" altLang="en-US">
              <a:sym typeface="+mn-ea"/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19520" y="2976880"/>
            <a:ext cx="4505325" cy="2047875"/>
          </a:xfrm>
          <a:prstGeom prst="rect">
            <a:avLst/>
          </a:prstGeom>
        </p:spPr>
      </p:pic>
      <p:sp>
        <p:nvSpPr>
          <p:cNvPr id="10" name="Content Placeholder 9"/>
          <p:cNvSpPr/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zh-CN" altLang="en-US"/>
              <a:t>在</a:t>
            </a:r>
            <a:r>
              <a:rPr lang="en-US" altLang="zh-CN"/>
              <a:t> = </a:t>
            </a:r>
            <a:r>
              <a:rPr lang="zh-CN" altLang="en-US"/>
              <a:t>时，默认是会拷贝的。比如右边这样：</a:t>
            </a:r>
            <a:endParaRPr lang="zh-CN" altLang="en-US"/>
          </a:p>
          <a:p>
            <a:r>
              <a:rPr lang="zh-CN" altLang="en-US"/>
              <a:t>但是这样对我们当前</a:t>
            </a:r>
            <a:r>
              <a:rPr lang="en-US" altLang="zh-CN"/>
              <a:t> Vector </a:t>
            </a:r>
            <a:r>
              <a:rPr lang="zh-CN" altLang="en-US"/>
              <a:t>的实现造成一个很大的问题。其</a:t>
            </a:r>
            <a:r>
              <a:rPr lang="en-US" altLang="zh-CN"/>
              <a:t> m_data </a:t>
            </a:r>
            <a:r>
              <a:rPr lang="zh-CN" altLang="en-US">
                <a:sym typeface="+mn-ea"/>
              </a:rPr>
              <a:t>指针是按地址值</a:t>
            </a:r>
            <a:r>
              <a:rPr lang="zh-CN" altLang="en-US" b="1">
                <a:sym typeface="+mn-ea"/>
              </a:rPr>
              <a:t>浅</a:t>
            </a:r>
            <a:r>
              <a:rPr lang="zh-CN" altLang="en-US" b="1"/>
              <a:t>拷贝</a:t>
            </a:r>
            <a:r>
              <a:rPr lang="zh-CN" altLang="en-US"/>
              <a:t>的，而不</a:t>
            </a:r>
            <a:r>
              <a:rPr lang="zh-CN" altLang="en-US" b="1"/>
              <a:t>深拷贝</a:t>
            </a:r>
            <a:r>
              <a:rPr lang="zh-CN" altLang="en-US"/>
              <a:t>其指向的数组！</a:t>
            </a:r>
            <a:endParaRPr lang="zh-CN" altLang="en-US"/>
          </a:p>
          <a:p>
            <a:r>
              <a:rPr lang="zh-CN" altLang="en-US"/>
              <a:t>这就是说，在退出</a:t>
            </a:r>
            <a:r>
              <a:rPr lang="en-US" altLang="zh-CN"/>
              <a:t> main </a:t>
            </a:r>
            <a:r>
              <a:rPr lang="zh-CN" altLang="en-US"/>
              <a:t>函数作用域的时候，</a:t>
            </a:r>
            <a:r>
              <a:rPr lang="en-US" altLang="zh-CN"/>
              <a:t>v1.m_data </a:t>
            </a:r>
            <a:r>
              <a:rPr lang="zh-CN" altLang="en-US"/>
              <a:t>会被释放两次！更危险的则是</a:t>
            </a:r>
            <a:r>
              <a:rPr lang="en-US" altLang="zh-CN"/>
              <a:t> v1 </a:t>
            </a:r>
            <a:r>
              <a:rPr lang="zh-CN" altLang="en-US"/>
              <a:t>被解构而</a:t>
            </a:r>
            <a:r>
              <a:rPr lang="en-US" altLang="zh-CN"/>
              <a:t> v2 </a:t>
            </a:r>
            <a:r>
              <a:rPr lang="zh-CN" altLang="en-US"/>
              <a:t>仍在被使用的情况。</a:t>
            </a:r>
            <a:endParaRPr lang="zh-CN" altLang="en-US"/>
          </a:p>
          <a:p>
            <a:r>
              <a:rPr lang="zh-CN" altLang="en-US">
                <a:sym typeface="+mn-ea"/>
              </a:rPr>
              <a:t>这就是为什么“如</a:t>
            </a:r>
            <a:r>
              <a:rPr lang="zh-CN" altLang="en-US">
                <a:sym typeface="+mn-ea"/>
              </a:rPr>
              <a:t>果一个类定义了</a:t>
            </a:r>
            <a:r>
              <a:rPr lang="zh-CN" altLang="en-US" b="1">
                <a:sym typeface="+mn-ea"/>
              </a:rPr>
              <a:t>解构</a:t>
            </a:r>
            <a:r>
              <a:rPr lang="en-US" b="1">
                <a:sym typeface="+mn-ea"/>
              </a:rPr>
              <a:t>函数</a:t>
            </a:r>
            <a:r>
              <a:rPr lang="zh-CN" altLang="en-US">
                <a:sym typeface="+mn-ea"/>
              </a:rPr>
              <a:t>，那么您必须同时定义或删除</a:t>
            </a:r>
            <a:r>
              <a:rPr lang="en-US" b="1">
                <a:sym typeface="+mn-ea"/>
              </a:rPr>
              <a:t>拷贝构造函数</a:t>
            </a:r>
            <a:r>
              <a:rPr lang="en-US">
                <a:sym typeface="+mn-ea"/>
              </a:rPr>
              <a:t>和</a:t>
            </a:r>
            <a:r>
              <a:rPr lang="en-US" b="1">
                <a:sym typeface="+mn-ea"/>
              </a:rPr>
              <a:t>拷贝赋值函数</a:t>
            </a:r>
            <a:r>
              <a:rPr lang="zh-CN" altLang="en-US">
                <a:sym typeface="+mn-ea"/>
              </a:rPr>
              <a:t>，否则出错</a:t>
            </a:r>
            <a:r>
              <a:rPr lang="zh-CN" altLang="en-US">
                <a:sym typeface="+mn-ea"/>
              </a:rPr>
              <a:t>。”</a:t>
            </a:r>
            <a:endParaRPr lang="zh-CN" altLang="en-US">
              <a:sym typeface="+mn-e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470" y="6307455"/>
            <a:ext cx="8812530" cy="5505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从一个案例看</a:t>
            </a:r>
            <a:r>
              <a:rPr lang="en-US" altLang="zh-CN"/>
              <a:t> </a:t>
            </a:r>
            <a:r>
              <a:rPr lang="en-US"/>
              <a:t>C++ </a:t>
            </a:r>
            <a:r>
              <a:rPr lang="zh-CN" altLang="en-US"/>
              <a:t>的历史</a:t>
            </a:r>
            <a:endParaRPr lang="zh-CN" alt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98290" y="3315335"/>
            <a:ext cx="3614420" cy="1372235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/>
        </p:nvSpPr>
        <p:spPr>
          <a:xfrm>
            <a:off x="6477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求一个列表中所有数的和：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5395595" y="0"/>
            <a:ext cx="679640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# 参考资料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[C++ 官方文档](https://en.cppreference.com/w/)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[LearnCpp 中文版](https://learncpp-cn.github.io/)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[C++ 并发编程实战](https://www.bookstack.cn/read/Cpp_Concurrency_In_Action/README.md)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[因特尔 TBB 编程指南](https://www.inf.ed.ac.uk/teaching/courses/ppls/TBBtutorial.pdf)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[并行体系结构与编程 (CMU 15-418)](https://www.bilibili.com/video/av48153629/)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[深入理解计算机原理 (CSAPP)](http://csapp.cs.cmu.edu/)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[CMake “菜谱”](https://www.bookstack.cn/read/CMake-Cookbook/README.md)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[CMake 官方文档](https://cmake.org/cmake/help/latest/)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[Git 官方文档](https://git-scm.com/doc)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[GitHub 官方文档](https://docs.github.com/en)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解决方案：要么删除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最简单的办法是，直接禁止用户拷贝这个类的对象，在</a:t>
            </a:r>
            <a:r>
              <a:rPr lang="en-US" altLang="zh-CN"/>
              <a:t> C++11 </a:t>
            </a:r>
            <a:r>
              <a:rPr lang="zh-CN" altLang="en-US"/>
              <a:t>中可以用</a:t>
            </a:r>
            <a:r>
              <a:rPr lang="en-US" altLang="zh-CN"/>
              <a:t> = delete </a:t>
            </a:r>
            <a:r>
              <a:rPr lang="zh-CN" altLang="en-US"/>
              <a:t>表示这个函数被删除，让编译器不要自动生成一个默认的（会导致指针浅拷贝的）拷贝构造函数了。</a:t>
            </a:r>
            <a:endParaRPr lang="zh-CN" altLang="en-US"/>
          </a:p>
          <a:p>
            <a:r>
              <a:rPr lang="zh-CN" altLang="en-US"/>
              <a:t>这样就可以在编译期提前发现错误：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64655" y="1825625"/>
            <a:ext cx="3615055" cy="43516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" y="5056505"/>
            <a:ext cx="6140450" cy="122936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34555" y="4001770"/>
            <a:ext cx="22586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解决方案：</a:t>
            </a:r>
            <a:r>
              <a:rPr lang="zh-CN" altLang="en-US">
                <a:sym typeface="+mn-ea"/>
              </a:rPr>
              <a:t>要么</a:t>
            </a:r>
            <a:r>
              <a:rPr lang="zh-CN" altLang="en-US">
                <a:sym typeface="+mn-ea"/>
              </a:rPr>
              <a:t>定义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如果需要允许用户拷贝你的</a:t>
            </a:r>
            <a:r>
              <a:rPr lang="en-US" altLang="zh-CN"/>
              <a:t> Vector </a:t>
            </a:r>
            <a:r>
              <a:rPr lang="zh-CN" altLang="en-US"/>
              <a:t>类对象，我们还是需要实现一下的。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发现了吗？其实不管是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size/resize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这样的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bg1">
                    <a:lumMod val="50000"/>
                  </a:schemeClr>
                </a:solidFill>
              </a:rPr>
              <a:t>get/set 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模式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也好；自定义的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拷贝构造函数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也好；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RAII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保证异常安全也好；都是在为面向对象思想的“封装：不变性”服务。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即：保证任何单个操作前后，对象都是处于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正确的状态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，从而避免程序读到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错误数据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（如空悬指针）的情况。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3232150"/>
            <a:ext cx="5877560" cy="153797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三五法则：拷贝赋值函数</a:t>
            </a:r>
            <a:endParaRPr lang="zh-CN" altLang="en-US">
              <a:sym typeface="+mn-ea"/>
            </a:endParaRPr>
          </a:p>
        </p:txBody>
      </p:sp>
      <p:sp>
        <p:nvSpPr>
          <p:cNvPr id="10" name="Content Placeholder 9"/>
          <p:cNvSpPr/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区分两种拷贝可以</a:t>
            </a:r>
            <a:r>
              <a:rPr lang="zh-CN" altLang="en-US" b="1">
                <a:sym typeface="+mn-ea"/>
              </a:rPr>
              <a:t>提高性能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x = 1;   // </a:t>
            </a:r>
            <a:r>
              <a:rPr lang="zh-CN" altLang="en-US">
                <a:sym typeface="+mn-ea"/>
              </a:rPr>
              <a:t>拷贝构造函数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x = 2;        // </a:t>
            </a:r>
            <a:r>
              <a:rPr lang="zh-CN" altLang="en-US">
                <a:sym typeface="+mn-ea"/>
              </a:rPr>
              <a:t>拷贝赋值函数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拷贝赋值函数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≈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解构函数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拷贝构造函数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拷贝构造：直接未初始化的内存上构造</a:t>
            </a:r>
            <a:r>
              <a:rPr lang="en-US" altLang="zh-CN">
                <a:sym typeface="+mn-ea"/>
              </a:rPr>
              <a:t> 2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拷贝赋值：</a:t>
            </a:r>
            <a:r>
              <a:rPr lang="zh-CN" altLang="en-US">
                <a:sym typeface="+mn-ea"/>
              </a:rPr>
              <a:t>先销毁现有的</a:t>
            </a:r>
            <a:r>
              <a:rPr lang="en-US" altLang="zh-CN">
                <a:sym typeface="+mn-ea"/>
              </a:rPr>
              <a:t> 1</a:t>
            </a:r>
            <a:r>
              <a:rPr lang="zh-CN" altLang="en-US">
                <a:sym typeface="+mn-ea"/>
              </a:rPr>
              <a:t>，再重新构造</a:t>
            </a:r>
            <a:r>
              <a:rPr lang="en-US" altLang="zh-CN">
                <a:sym typeface="+mn-ea"/>
              </a:rPr>
              <a:t> 2</a:t>
            </a:r>
            <a:endParaRPr lang="en-US" altLang="zh-CN"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因此若对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sym typeface="+mn-ea"/>
              </a:rPr>
              <a:t>提高性能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不感兴趣，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可以这样写：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98185" y="2318385"/>
            <a:ext cx="5855970" cy="336613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拷贝赋值函数：提高性能</a:t>
            </a:r>
            <a:endParaRPr lang="zh-CN" altLang="en-US">
              <a:sym typeface="+mn-ea"/>
            </a:endParaRPr>
          </a:p>
        </p:txBody>
      </p:sp>
      <p:sp>
        <p:nvSpPr>
          <p:cNvPr id="10" name="Content Placeholder 9"/>
          <p:cNvSpPr/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区分两种</a:t>
            </a:r>
            <a:r>
              <a:rPr lang="zh-CN" altLang="en-US">
                <a:sym typeface="+mn-ea"/>
              </a:rPr>
              <a:t>拷贝</a:t>
            </a:r>
            <a:r>
              <a:rPr lang="zh-CN" altLang="en-US">
                <a:sym typeface="+mn-ea"/>
              </a:rPr>
              <a:t>可以</a:t>
            </a:r>
            <a:r>
              <a:rPr lang="zh-CN" altLang="en-US" b="1">
                <a:sym typeface="+mn-ea"/>
              </a:rPr>
              <a:t>提高性能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内存的销毁重新分配可以通过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realloc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，从而就地利用当前现有的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m_data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，避免重新分配。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因此拷贝赋值函数还是自定义下比较好：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这解释了“如果一个类定义或删除了</a:t>
            </a:r>
            <a:r>
              <a:rPr lang="en-US" b="1">
                <a:sym typeface="+mn-ea"/>
              </a:rPr>
              <a:t>拷贝</a:t>
            </a:r>
            <a:r>
              <a:rPr lang="zh-CN" altLang="en-US" b="1">
                <a:sym typeface="+mn-ea"/>
              </a:rPr>
              <a:t>构造函数</a:t>
            </a:r>
            <a:r>
              <a:rPr lang="zh-CN" altLang="en-US">
                <a:sym typeface="+mn-ea"/>
              </a:rPr>
              <a:t>，</a:t>
            </a:r>
            <a:r>
              <a:rPr lang="zh-CN" altLang="en-US">
                <a:sym typeface="+mn-ea"/>
              </a:rPr>
              <a:t>那么您必须同时定义或删除</a:t>
            </a:r>
            <a:r>
              <a:rPr lang="zh-CN" altLang="en-US" b="1">
                <a:sym typeface="+mn-ea"/>
              </a:rPr>
              <a:t>拷贝</a:t>
            </a:r>
            <a:r>
              <a:rPr lang="en-US" b="1">
                <a:sym typeface="+mn-ea"/>
              </a:rPr>
              <a:t>赋值</a:t>
            </a:r>
            <a:r>
              <a:rPr lang="zh-CN" altLang="en-US" b="1">
                <a:sym typeface="+mn-ea"/>
              </a:rPr>
              <a:t>函数</a:t>
            </a:r>
            <a:r>
              <a:rPr lang="zh-CN" altLang="en-US">
                <a:sym typeface="+mn-ea"/>
              </a:rPr>
              <a:t>，否则出错。”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76265" y="3201035"/>
            <a:ext cx="6078855" cy="17843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C++11</a:t>
            </a:r>
            <a:r>
              <a:rPr lang="zh-CN" altLang="en-US">
                <a:sym typeface="+mn-ea"/>
              </a:rPr>
              <a:t>：为什么区分拷贝和移动？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有时候，我们需要把一个对象</a:t>
            </a:r>
            <a:r>
              <a:rPr lang="en-US" altLang="zh-CN"/>
              <a:t> v2 </a:t>
            </a:r>
            <a:r>
              <a:rPr lang="zh-CN" altLang="en-US" b="1"/>
              <a:t>移动</a:t>
            </a:r>
            <a:r>
              <a:rPr lang="zh-CN" altLang="en-US"/>
              <a:t>到</a:t>
            </a:r>
            <a:r>
              <a:rPr lang="en-US" altLang="zh-CN"/>
              <a:t> v1 </a:t>
            </a:r>
            <a:r>
              <a:rPr lang="zh-CN" altLang="en-US"/>
              <a:t>上。而不需要涉及实际数据的拷贝。</a:t>
            </a:r>
            <a:endParaRPr lang="zh-CN" altLang="en-US"/>
          </a:p>
          <a:p>
            <a:r>
              <a:rPr lang="zh-CN" altLang="en-US"/>
              <a:t>时间复杂度：移动是</a:t>
            </a:r>
            <a:r>
              <a:rPr lang="en-US" altLang="zh-CN"/>
              <a:t> O(1)</a:t>
            </a:r>
            <a:r>
              <a:rPr lang="zh-CN" altLang="en-US"/>
              <a:t>，拷贝是</a:t>
            </a:r>
            <a:r>
              <a:rPr lang="en-US" altLang="zh-CN"/>
              <a:t> O(n)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我们可以用</a:t>
            </a:r>
            <a:r>
              <a:rPr lang="en-US" altLang="zh-CN">
                <a:sym typeface="+mn-ea"/>
              </a:rPr>
              <a:t> std::move </a:t>
            </a:r>
            <a:r>
              <a:rPr lang="zh-CN" altLang="en-US">
                <a:sym typeface="+mn-ea"/>
              </a:rPr>
              <a:t>实现移动。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v2 </a:t>
            </a:r>
            <a:r>
              <a:rPr lang="zh-CN" altLang="en-US">
                <a:sym typeface="+mn-ea"/>
              </a:rPr>
              <a:t>被移动到</a:t>
            </a:r>
            <a:r>
              <a:rPr lang="en-US" altLang="zh-CN">
                <a:sym typeface="+mn-ea"/>
              </a:rPr>
              <a:t> v1 </a:t>
            </a:r>
            <a:r>
              <a:rPr lang="zh-CN" altLang="en-US">
                <a:sym typeface="+mn-ea"/>
              </a:rPr>
              <a:t>后，原来的</a:t>
            </a:r>
            <a:r>
              <a:rPr lang="en-US" altLang="zh-CN">
                <a:sym typeface="+mn-ea"/>
              </a:rPr>
              <a:t> v2 </a:t>
            </a:r>
            <a:r>
              <a:rPr lang="zh-CN" altLang="en-US">
                <a:sym typeface="+mn-ea"/>
              </a:rPr>
              <a:t>会被</a:t>
            </a:r>
            <a:r>
              <a:rPr lang="zh-CN" altLang="en-US" b="1">
                <a:sym typeface="+mn-ea"/>
              </a:rPr>
              <a:t>清空</a:t>
            </a:r>
            <a:r>
              <a:rPr lang="zh-CN" altLang="en-US">
                <a:sym typeface="+mn-ea"/>
              </a:rPr>
              <a:t>，因此仅当</a:t>
            </a:r>
            <a:r>
              <a:rPr lang="en-US" altLang="zh-CN">
                <a:sym typeface="+mn-ea"/>
              </a:rPr>
              <a:t> v2 </a:t>
            </a:r>
            <a:r>
              <a:rPr lang="zh-CN" altLang="en-US">
                <a:sym typeface="+mn-ea"/>
              </a:rPr>
              <a:t>再也用不到时才用移动。</a:t>
            </a:r>
            <a:endParaRPr lang="zh-CN" altLang="en-US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50230" y="1940560"/>
            <a:ext cx="5845175" cy="412115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6985000" y="6061710"/>
            <a:ext cx="4510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v2 </a:t>
            </a:r>
            <a:r>
              <a:rPr lang="zh-CN" altLang="en-US"/>
              <a:t>的内容被移走，所以只剩</a:t>
            </a:r>
            <a:r>
              <a:rPr lang="en-US" altLang="zh-CN"/>
              <a:t>0</a:t>
            </a:r>
            <a:r>
              <a:rPr lang="zh-CN" altLang="en-US"/>
              <a:t>个元素了</a:t>
            </a:r>
            <a:r>
              <a:rPr lang="en-US" altLang="zh-CN"/>
              <a:t>↑</a:t>
            </a:r>
            <a:r>
              <a:rPr lang="en-US" altLang="zh-CN">
                <a:sym typeface="+mn-ea"/>
              </a:rPr>
              <a:t>↑↑</a:t>
            </a:r>
            <a:endParaRPr lang="en-US" altLang="zh-CN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移动进阶：交换两者的值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315" y="1733550"/>
            <a:ext cx="5285105" cy="4351655"/>
          </a:xfrm>
        </p:spPr>
        <p:txBody>
          <a:bodyPr/>
          <a:p>
            <a:r>
              <a:rPr lang="zh-CN" altLang="en-US"/>
              <a:t>除了</a:t>
            </a:r>
            <a:r>
              <a:rPr lang="en-US" altLang="zh-CN"/>
              <a:t> std::move </a:t>
            </a:r>
            <a:r>
              <a:rPr lang="zh-CN" altLang="en-US"/>
              <a:t>可以把</a:t>
            </a:r>
            <a:r>
              <a:rPr lang="en-US" altLang="zh-CN"/>
              <a:t> v2 </a:t>
            </a:r>
            <a:r>
              <a:rPr lang="zh-CN" altLang="en-US" b="1"/>
              <a:t>移动</a:t>
            </a:r>
            <a:r>
              <a:rPr lang="zh-CN" altLang="en-US"/>
              <a:t>到</a:t>
            </a:r>
            <a:r>
              <a:rPr lang="en-US" altLang="zh-CN"/>
              <a:t> v1 </a:t>
            </a:r>
            <a:r>
              <a:rPr lang="zh-CN" altLang="en-US"/>
              <a:t>外，</a:t>
            </a:r>
            <a:endParaRPr lang="zh-CN" altLang="en-US"/>
          </a:p>
          <a:p>
            <a:r>
              <a:rPr lang="zh-CN" altLang="en-US">
                <a:sym typeface="+mn-ea"/>
              </a:rPr>
              <a:t>还可以通过</a:t>
            </a:r>
            <a:r>
              <a:rPr lang="en-US" altLang="zh-CN">
                <a:sym typeface="+mn-ea"/>
              </a:rPr>
              <a:t> </a:t>
            </a:r>
            <a:r>
              <a:rPr lang="en-US" altLang="zh-CN"/>
              <a:t>std::swap </a:t>
            </a:r>
            <a:r>
              <a:rPr lang="zh-CN" altLang="en-US" b="1"/>
              <a:t>交换</a:t>
            </a:r>
            <a:r>
              <a:rPr lang="en-US" altLang="zh-CN"/>
              <a:t> v1 </a:t>
            </a:r>
            <a:r>
              <a:rPr lang="zh-CN" altLang="en-US"/>
              <a:t>和</a:t>
            </a:r>
            <a:r>
              <a:rPr lang="en-US" altLang="zh-CN"/>
              <a:t> v2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swap </a:t>
            </a:r>
            <a:r>
              <a:rPr lang="zh-CN" altLang="en-US"/>
              <a:t>在高性能计算中可以用来实现双缓存（</a:t>
            </a:r>
            <a:r>
              <a:rPr lang="en-US" altLang="zh-CN"/>
              <a:t>ping-pong buffer</a:t>
            </a:r>
            <a:r>
              <a:rPr lang="zh-CN" altLang="en-US"/>
              <a:t>）。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7896860" y="0"/>
            <a:ext cx="1532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swap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可能是这样实现的：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29750" y="0"/>
            <a:ext cx="2762250" cy="16478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29150"/>
            <a:ext cx="1581150" cy="222885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81700" y="2998470"/>
            <a:ext cx="5181600" cy="200469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还有哪些情况会触发“移动</a:t>
            </a:r>
            <a:r>
              <a:rPr lang="zh-CN" altLang="en-US">
                <a:sym typeface="+mn-ea"/>
              </a:rPr>
              <a:t>”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zh-CN" altLang="en-US" sz="1800"/>
              <a:t>这些情况下编译器会调用</a:t>
            </a:r>
            <a:r>
              <a:rPr lang="zh-CN" altLang="en-US" sz="1800" b="1"/>
              <a:t>移动</a:t>
            </a:r>
            <a:r>
              <a:rPr lang="zh-CN" altLang="en-US" sz="1800"/>
              <a:t>：</a:t>
            </a:r>
            <a:endParaRPr lang="zh-CN" altLang="en-US" sz="1800"/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return v2                            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// v2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作</a:t>
            </a:r>
            <a:r>
              <a:rPr lang="zh-CN" altLang="en-US" sz="1800" b="1">
                <a:solidFill>
                  <a:schemeClr val="accent6">
                    <a:lumMod val="75000"/>
                  </a:schemeClr>
                </a:solidFill>
                <a:sym typeface="+mn-ea"/>
              </a:rPr>
              <a:t>返回值</a:t>
            </a:r>
            <a:endParaRPr lang="en-US" altLang="zh-CN" sz="18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v1 = std::vector&lt;int&gt;(200)  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 b="1">
                <a:solidFill>
                  <a:schemeClr val="accent6">
                    <a:lumMod val="75000"/>
                  </a:schemeClr>
                </a:solidFill>
                <a:sym typeface="+mn-ea"/>
              </a:rPr>
              <a:t>就地构造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的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v1 = std::move(v2)              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显式地移动</a:t>
            </a:r>
            <a:endParaRPr lang="zh-CN" altLang="en-US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这些情况下编译器会调用</a:t>
            </a:r>
            <a:r>
              <a:rPr lang="zh-CN" altLang="en-US" sz="1800" b="1">
                <a:sym typeface="+mn-ea"/>
              </a:rPr>
              <a:t>拷贝</a:t>
            </a:r>
            <a:r>
              <a:rPr lang="zh-CN" altLang="en-US" sz="1800">
                <a:sym typeface="+mn-ea"/>
              </a:rPr>
              <a:t>：</a:t>
            </a:r>
            <a:endParaRPr lang="zh-CN" altLang="en-US" sz="1800"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return std::as_const(v2)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显式地拷贝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v1 = v2                         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默认拷贝</a:t>
            </a:r>
            <a:endParaRPr lang="zh-CN" altLang="en-US" sz="18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注意</a:t>
            </a:r>
            <a:r>
              <a:rPr lang="zh-CN" sz="1800">
                <a:sym typeface="+mn-ea"/>
              </a:rPr>
              <a:t>，以下语句</a:t>
            </a:r>
            <a:r>
              <a:rPr lang="zh-CN" sz="1800" b="1">
                <a:sym typeface="+mn-ea"/>
              </a:rPr>
              <a:t>没有任何作用</a:t>
            </a:r>
            <a:r>
              <a:rPr lang="zh-CN" sz="1800">
                <a:sym typeface="+mn-ea"/>
              </a:rPr>
              <a:t>：</a:t>
            </a:r>
            <a:endParaRPr lang="zh-CN" sz="1800"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std::move(v2)                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不会清空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，需要清空可以用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 = {}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或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v2.clear()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std::as_const(v2)          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不会拷贝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，需要拷贝可以用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{ auto _ = v2; }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这两个函数只是负责转换类型，实际产生移动</a:t>
            </a:r>
            <a:r>
              <a:rPr lang="en-US" altLang="zh-CN" sz="1800">
                <a:sym typeface="+mn-ea"/>
              </a:rPr>
              <a:t>/</a:t>
            </a:r>
            <a:r>
              <a:rPr lang="zh-CN" altLang="en-US" sz="1800">
                <a:sym typeface="+mn-ea"/>
              </a:rPr>
              <a:t>拷贝效果的是在类的构造</a:t>
            </a:r>
            <a:r>
              <a:rPr lang="en-US" altLang="zh-CN" sz="1800">
                <a:sym typeface="+mn-ea"/>
              </a:rPr>
              <a:t>/</a:t>
            </a:r>
            <a:r>
              <a:rPr lang="zh-CN" altLang="en-US" sz="1800">
                <a:sym typeface="+mn-ea"/>
              </a:rPr>
              <a:t>赋值函数里。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539865" y="327025"/>
            <a:ext cx="50076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std::move(t)      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相当于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(T &amp;&amp;)t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std::as_const(t)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相当于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(T const &amp;)t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移动构造函数：缺省实现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 altLang="en-US" sz="1800"/>
              <a:t>同样，如果对</a:t>
            </a:r>
            <a:r>
              <a:rPr lang="zh-CN" altLang="en-US" sz="1800" b="1"/>
              <a:t>降低时间复杂度</a:t>
            </a:r>
            <a:r>
              <a:rPr lang="zh-CN" altLang="en-US" sz="1800"/>
              <a:t>不感兴趣：</a:t>
            </a:r>
            <a:endParaRPr lang="zh-CN" altLang="en-US" sz="1800"/>
          </a:p>
          <a:p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移动构造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≈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拷贝构造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他解构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他默认构造</a:t>
            </a:r>
            <a:endParaRPr lang="zh-CN" altLang="en-US" sz="180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移动赋值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≈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拷贝赋值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他解构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他默认构造</a:t>
            </a:r>
            <a:endParaRPr lang="zh-CN" altLang="en-US" sz="1800">
              <a:solidFill>
                <a:schemeClr val="accent4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只要</a:t>
            </a:r>
            <a:r>
              <a:rPr lang="zh-CN" altLang="en-US" sz="1800" b="1">
                <a:sym typeface="+mn-ea"/>
              </a:rPr>
              <a:t>不定义</a:t>
            </a:r>
            <a:r>
              <a:rPr lang="zh-CN" altLang="en-US" sz="1800">
                <a:sym typeface="+mn-ea"/>
              </a:rPr>
              <a:t>移动构造和移动赋值，编译器会自动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这样做</a:t>
            </a:r>
            <a:r>
              <a:rPr lang="zh-CN" altLang="en-US" sz="1800">
                <a:sym typeface="+mn-ea"/>
              </a:rPr>
              <a:t>。</a:t>
            </a:r>
            <a:r>
              <a:rPr lang="zh-CN" altLang="en-US" sz="1800">
                <a:sym typeface="+mn-ea"/>
              </a:rPr>
              <a:t>虽然</a:t>
            </a:r>
            <a:r>
              <a:rPr lang="zh-CN" altLang="en-US" sz="1800" b="1">
                <a:sym typeface="+mn-ea"/>
              </a:rPr>
              <a:t>低效，</a:t>
            </a:r>
            <a:r>
              <a:rPr lang="zh-CN" altLang="en-US" sz="1800">
                <a:sym typeface="+mn-ea"/>
              </a:rPr>
              <a:t>但至少可以保证</a:t>
            </a:r>
            <a:r>
              <a:rPr lang="zh-CN" altLang="en-US" sz="1800" b="1">
                <a:sym typeface="+mn-ea"/>
              </a:rPr>
              <a:t>不出错</a:t>
            </a:r>
            <a:r>
              <a:rPr lang="zh-CN" altLang="en-US" sz="1800">
                <a:sym typeface="+mn-ea"/>
              </a:rPr>
              <a:t>。</a:t>
            </a:r>
            <a:endParaRPr lang="zh-CN" altLang="en-US" sz="1800">
              <a:sym typeface="+mn-ea"/>
            </a:endParaRPr>
          </a:p>
          <a:p>
            <a:r>
              <a:rPr lang="zh-CN" altLang="en-US" sz="1800">
                <a:sym typeface="+mn-ea"/>
              </a:rPr>
              <a:t>若自定义了移动构造，对</a:t>
            </a:r>
            <a:r>
              <a:rPr lang="zh-CN" altLang="en-US" sz="1800" b="1">
                <a:sym typeface="+mn-ea"/>
              </a:rPr>
              <a:t>提高性能</a:t>
            </a:r>
            <a:r>
              <a:rPr lang="zh-CN" altLang="en-US" sz="1800">
                <a:sym typeface="+mn-ea"/>
              </a:rPr>
              <a:t>不感兴趣：</a:t>
            </a:r>
            <a:endParaRPr lang="zh-CN" altLang="en-US" sz="1800"/>
          </a:p>
          <a:p>
            <a:r>
              <a:rPr lang="zh-CN" altLang="en-US" sz="1800">
                <a:solidFill>
                  <a:schemeClr val="accent2">
                    <a:lumMod val="75000"/>
                  </a:schemeClr>
                </a:solidFill>
              </a:rPr>
              <a:t>移动赋值</a:t>
            </a:r>
            <a:r>
              <a:rPr lang="en-US" altLang="zh-CN" sz="1800">
                <a:solidFill>
                  <a:schemeClr val="accent2">
                    <a:lumMod val="75000"/>
                  </a:schemeClr>
                </a:solidFill>
              </a:rPr>
              <a:t>≈</a:t>
            </a:r>
            <a:r>
              <a:rPr lang="zh-CN" altLang="en-US" sz="1800">
                <a:solidFill>
                  <a:schemeClr val="accent2">
                    <a:lumMod val="75000"/>
                  </a:schemeClr>
                </a:solidFill>
              </a:rPr>
              <a:t>解构</a:t>
            </a:r>
            <a:r>
              <a:rPr lang="en-US" altLang="zh-CN" sz="1800">
                <a:solidFill>
                  <a:schemeClr val="accent2">
                    <a:lumMod val="75000"/>
                  </a:schemeClr>
                </a:solidFill>
              </a:rPr>
              <a:t>+</a:t>
            </a:r>
            <a:r>
              <a:rPr lang="zh-CN" altLang="en-US" sz="1800">
                <a:solidFill>
                  <a:schemeClr val="accent2">
                    <a:lumMod val="75000"/>
                  </a:schemeClr>
                </a:solidFill>
                <a:sym typeface="+mn-ea"/>
              </a:rPr>
              <a:t>移动构造</a:t>
            </a:r>
            <a:endParaRPr lang="zh-CN" altLang="en-US" sz="1800">
              <a:sym typeface="+mn-ea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65495" y="2098675"/>
            <a:ext cx="5414010" cy="380492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866890" y="306705"/>
            <a:ext cx="45269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注：</a:t>
            </a:r>
            <a:endParaRPr lang="zh-CN" altLang="en-US"/>
          </a:p>
          <a:p>
            <a:r>
              <a:rPr lang="zh-CN" altLang="en-US"/>
              <a:t>降低时间复杂度：</a:t>
            </a:r>
            <a:r>
              <a:rPr lang="en-US" altLang="zh-CN"/>
              <a:t>O(n) -&gt; O(1)</a:t>
            </a:r>
            <a:endParaRPr lang="en-US" altLang="zh-CN"/>
          </a:p>
          <a:p>
            <a:r>
              <a:rPr lang="zh-CN" altLang="en-US"/>
              <a:t>提高性能：</a:t>
            </a:r>
            <a:r>
              <a:rPr lang="en-US" altLang="zh-CN"/>
              <a:t>           O(1) -&gt; O(0.1)</a:t>
            </a:r>
            <a:endParaRPr lang="en-US" altLang="zh-C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构造函数全家桶：总结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987040"/>
            <a:ext cx="5181600" cy="202755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23290" y="2748280"/>
            <a:ext cx="4629150" cy="25050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542665" y="1584325"/>
            <a:ext cx="47256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限于篇幅，其实构造函数还完全没讲完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下一讲继续完善我们刚才发明的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Vector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类！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也会详解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&amp;&amp;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到底有哪些意思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R-C"/>
          <p:cNvPicPr>
            <a:picLocks noChangeAspect="1"/>
          </p:cNvPicPr>
          <p:nvPr/>
        </p:nvPicPr>
        <p:blipFill>
          <a:blip r:embed="rId1">
            <a:lum bright="36000" contrast="-42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来学智能指针压压惊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如果构造函数全家桶搞得你晕头转向了，那让我们来点（相对）简单的作为饭后甜点吧！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古代：</a:t>
            </a:r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语言</a:t>
            </a:r>
            <a:endParaRPr lang="zh-CN" altLang="en-US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45230" y="1825625"/>
            <a:ext cx="43192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C++98</a:t>
            </a:r>
            <a:r>
              <a:rPr lang="zh-CN" altLang="en-US"/>
              <a:t>：令人头疼的内存管理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在没有智能指针的</a:t>
            </a:r>
            <a:r>
              <a:rPr lang="en-US" altLang="zh-CN"/>
              <a:t> C++ </a:t>
            </a:r>
            <a:r>
              <a:rPr lang="zh-CN" altLang="en-US"/>
              <a:t>中，我们只能手动去</a:t>
            </a:r>
            <a:r>
              <a:rPr lang="en-US" altLang="zh-CN"/>
              <a:t> new </a:t>
            </a:r>
            <a:r>
              <a:rPr lang="zh-CN" altLang="en-US"/>
              <a:t>和</a:t>
            </a:r>
            <a:r>
              <a:rPr lang="en-US" altLang="zh-CN"/>
              <a:t> delete </a:t>
            </a:r>
            <a:r>
              <a:rPr lang="zh-CN" altLang="en-US"/>
              <a:t>指针。这非常容易出错，一旦马虎的程序员忘记释放指针，就会导致内存泄露等情况，更可能被黑客利用空悬指针篡改系统内存从而盗取重要数据等。</a:t>
            </a:r>
            <a:endParaRPr lang="zh-CN" alt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905500"/>
            <a:ext cx="4762500" cy="952500"/>
          </a:xfrm>
          <a:prstGeom prst="rect">
            <a:avLst/>
          </a:prstGeom>
        </p:spPr>
      </p:pic>
      <p:pic>
        <p:nvPicPr>
          <p:cNvPr id="17" name="Content Placeholder 1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30595" y="1145540"/>
            <a:ext cx="5083810" cy="571246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RAII </a:t>
            </a:r>
            <a:r>
              <a:rPr lang="zh-CN" altLang="en-US"/>
              <a:t>解决内存管理的问题：</a:t>
            </a:r>
            <a:r>
              <a:rPr lang="en-US" altLang="zh-CN"/>
              <a:t>unique_ptr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似曾相识的情形</a:t>
            </a:r>
            <a:r>
              <a:rPr lang="en-US" altLang="zh-CN"/>
              <a:t>……</a:t>
            </a:r>
            <a:r>
              <a:rPr lang="zh-CN" altLang="en-US"/>
              <a:t>是的，和我们刚刚提到的</a:t>
            </a:r>
            <a:r>
              <a:rPr lang="en-US" altLang="zh-CN"/>
              <a:t> RAII </a:t>
            </a:r>
            <a:r>
              <a:rPr lang="zh-CN" altLang="en-US"/>
              <a:t>思想不谋而合！</a:t>
            </a:r>
            <a:endParaRPr lang="zh-CN" altLang="en-US"/>
          </a:p>
          <a:p>
            <a:r>
              <a:rPr lang="zh-CN" altLang="en-US"/>
              <a:t>因此，</a:t>
            </a:r>
            <a:r>
              <a:rPr lang="en-US" altLang="zh-CN"/>
              <a:t>C++11 </a:t>
            </a:r>
            <a:r>
              <a:rPr lang="zh-CN" altLang="en-US"/>
              <a:t>引入了</a:t>
            </a:r>
            <a:r>
              <a:rPr lang="en-US" altLang="zh-CN"/>
              <a:t> unique_ptr </a:t>
            </a:r>
            <a:r>
              <a:rPr lang="zh-CN" altLang="en-US"/>
              <a:t>容器，他的解构函数中会调用</a:t>
            </a:r>
            <a:r>
              <a:rPr lang="en-US" altLang="zh-CN"/>
              <a:t> delete p</a:t>
            </a:r>
            <a:r>
              <a:rPr lang="zh-CN" altLang="en-US"/>
              <a:t>，因此不会有马虎犯错的问题。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638800"/>
            <a:ext cx="5219700" cy="121920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35650" y="1184275"/>
            <a:ext cx="5472430" cy="563499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unique_ptr</a:t>
            </a:r>
            <a:r>
              <a:rPr lang="zh-CN" altLang="en-US"/>
              <a:t>：封装的智慧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33705" y="1339850"/>
            <a:ext cx="5181600" cy="4351338"/>
          </a:xfrm>
        </p:spPr>
        <p:txBody>
          <a:bodyPr>
            <a:normAutofit fontScale="90000" lnSpcReduction="10000"/>
          </a:bodyPr>
          <a:p>
            <a:r>
              <a:rPr lang="zh-CN" altLang="en-US"/>
              <a:t>在旧时代</a:t>
            </a:r>
            <a:r>
              <a:rPr lang="en-US" altLang="zh-CN"/>
              <a:t> C++ </a:t>
            </a:r>
            <a:r>
              <a:rPr lang="zh-CN" altLang="en-US"/>
              <a:t>里，常常听到这样的说法：</a:t>
            </a:r>
            <a:endParaRPr lang="zh-CN" altLang="en-US"/>
          </a:p>
          <a:p>
            <a:r>
              <a:rPr lang="zh-CN" altLang="en-US"/>
              <a:t>“释放一个指针后，必须把这个指针设为</a:t>
            </a:r>
            <a:r>
              <a:rPr lang="en-US" altLang="zh-CN"/>
              <a:t> NULL</a:t>
            </a:r>
            <a:r>
              <a:rPr lang="zh-CN" altLang="en-US"/>
              <a:t>，防止空悬指针！”</a:t>
            </a:r>
            <a:endParaRPr lang="zh-CN" altLang="en-US"/>
          </a:p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</a:rPr>
              <a:t>delete p;</a:t>
            </a:r>
            <a:endParaRPr lang="en-US" altLang="zh-CN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</a:rPr>
              <a:t>p = nullptr;</a:t>
            </a:r>
            <a:endParaRPr lang="en-US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/>
              <a:t>unique_ptr </a:t>
            </a:r>
            <a:r>
              <a:rPr lang="zh-CN" altLang="en-US"/>
              <a:t>则把他们封装成一个操作：只需要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p = nullptr;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等价于：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p.reset()</a:t>
            </a:r>
            <a:endParaRPr lang="en-US" altLang="zh-CN"/>
          </a:p>
          <a:p>
            <a:r>
              <a:rPr lang="zh-CN" altLang="en-US"/>
              <a:t>即可。也不会保留着一个空悬指针，体现了面向对象“封装：不变性”的思想。</a:t>
            </a:r>
            <a:endParaRPr lang="zh-CN" altLang="en-US"/>
          </a:p>
        </p:txBody>
      </p:sp>
      <p:sp>
        <p:nvSpPr>
          <p:cNvPr id="3" name="Right Brace 2"/>
          <p:cNvSpPr/>
          <p:nvPr/>
        </p:nvSpPr>
        <p:spPr>
          <a:xfrm>
            <a:off x="1915160" y="2883535"/>
            <a:ext cx="207645" cy="825500"/>
          </a:xfrm>
          <a:prstGeom prst="rightBrac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691505"/>
            <a:ext cx="4824095" cy="1166495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53735" y="1144905"/>
            <a:ext cx="5636260" cy="571373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530090"/>
            <a:ext cx="5828665" cy="23279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unique_ptr</a:t>
            </a:r>
            <a:r>
              <a:rPr lang="zh-CN" altLang="en-US"/>
              <a:t>：禁止拷贝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400810"/>
            <a:ext cx="5181600" cy="4351338"/>
          </a:xfrm>
        </p:spPr>
        <p:txBody>
          <a:bodyPr/>
          <a:p>
            <a:r>
              <a:rPr lang="zh-CN" altLang="en-US" sz="1600"/>
              <a:t>初学</a:t>
            </a:r>
            <a:r>
              <a:rPr lang="en-US" altLang="zh-CN" sz="1600"/>
              <a:t> </a:t>
            </a:r>
            <a:r>
              <a:rPr lang="en-US" sz="1600">
                <a:sym typeface="+mn-ea"/>
              </a:rPr>
              <a:t>unique_ptr </a:t>
            </a:r>
            <a:r>
              <a:rPr lang="zh-CN" altLang="en-US" sz="1600">
                <a:sym typeface="+mn-ea"/>
              </a:rPr>
              <a:t>的人常常会碰到这个问题：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“</a:t>
            </a:r>
            <a:r>
              <a:rPr lang="zh-CN" altLang="en-US" sz="1600">
                <a:sym typeface="+mn-ea"/>
              </a:rPr>
              <a:t>小彭老师，我想给函数传一个指针作为参数，出了这个错误怎么办啊！”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这是因为</a:t>
            </a:r>
            <a:r>
              <a:rPr lang="en-US" altLang="zh-CN" sz="1600">
                <a:sym typeface="+mn-ea"/>
              </a:rPr>
              <a:t> unique_ptr </a:t>
            </a:r>
            <a:r>
              <a:rPr lang="zh-CN" altLang="en-US" sz="1600">
                <a:sym typeface="+mn-ea"/>
              </a:rPr>
              <a:t>删除了拷贝构造函数导致的。为什么他要删除拷贝</a:t>
            </a:r>
            <a:r>
              <a:rPr lang="zh-CN" altLang="en-US" sz="1600">
                <a:sym typeface="+mn-ea"/>
              </a:rPr>
              <a:t>构造</a:t>
            </a:r>
            <a:r>
              <a:rPr lang="zh-CN" altLang="en-US" sz="1600">
                <a:sym typeface="+mn-ea"/>
              </a:rPr>
              <a:t>函数？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原因还是</a:t>
            </a:r>
            <a:r>
              <a:rPr lang="zh-CN" altLang="en-US" sz="1600" b="1">
                <a:sym typeface="+mn-ea"/>
              </a:rPr>
              <a:t>三五法则</a:t>
            </a:r>
            <a:r>
              <a:rPr lang="zh-CN" altLang="en-US" sz="1600">
                <a:sym typeface="+mn-ea"/>
              </a:rPr>
              <a:t>，如果拷贝了指针，那么就会出现之前</a:t>
            </a:r>
            <a:r>
              <a:rPr lang="en-US" altLang="zh-CN" sz="1600">
                <a:sym typeface="+mn-ea"/>
              </a:rPr>
              <a:t> Vector </a:t>
            </a:r>
            <a:r>
              <a:rPr lang="zh-CN" altLang="en-US" sz="1600">
                <a:sym typeface="+mn-ea"/>
              </a:rPr>
              <a:t>那样</a:t>
            </a:r>
            <a:r>
              <a:rPr lang="zh-CN" altLang="en-US" sz="1600" b="1">
                <a:sym typeface="+mn-ea"/>
              </a:rPr>
              <a:t>重复释放</a:t>
            </a:r>
            <a:r>
              <a:rPr lang="zh-CN" altLang="en-US" sz="1600">
                <a:sym typeface="+mn-ea"/>
              </a:rPr>
              <a:t>（</a:t>
            </a:r>
            <a:r>
              <a:rPr lang="en-US" altLang="zh-CN" sz="1600">
                <a:sym typeface="+mn-ea"/>
              </a:rPr>
              <a:t>double free</a:t>
            </a:r>
            <a:r>
              <a:rPr lang="zh-CN" altLang="en-US" sz="1600">
                <a:sym typeface="+mn-ea"/>
              </a:rPr>
              <a:t>）的问题。</a:t>
            </a:r>
            <a:endParaRPr lang="zh-CN" altLang="en-US" sz="1600">
              <a:sym typeface="+mn-ea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7755" y="1163955"/>
            <a:ext cx="4808220" cy="567563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</a:t>
            </a:r>
            <a:r>
              <a:rPr lang="en-US" altLang="zh-CN"/>
              <a:t>1</a:t>
            </a:r>
            <a:r>
              <a:rPr lang="zh-CN" altLang="en-US"/>
              <a:t>：获取原始指针（</a:t>
            </a:r>
            <a:r>
              <a:rPr lang="en-US" altLang="zh-CN"/>
              <a:t>C * </a:t>
            </a:r>
            <a:r>
              <a:rPr lang="zh-CN" altLang="en-US"/>
              <a:t>这种类型的指针）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解决这个问题需要分两种情况讨论。</a:t>
            </a:r>
            <a:endParaRPr lang="zh-CN" altLang="en-US"/>
          </a:p>
          <a:p>
            <a:r>
              <a:rPr lang="zh-CN" altLang="en-US"/>
              <a:t>第一种是，你的</a:t>
            </a:r>
            <a:r>
              <a:rPr lang="en-US" altLang="zh-CN"/>
              <a:t> func() </a:t>
            </a:r>
            <a:r>
              <a:rPr lang="zh-CN" altLang="en-US"/>
              <a:t>实际上并不需要“夺走”资源的</a:t>
            </a:r>
            <a:r>
              <a:rPr lang="zh-CN" altLang="en-US" b="1"/>
              <a:t>占有权</a:t>
            </a:r>
            <a:r>
              <a:rPr lang="zh-CN" altLang="en-US"/>
              <a:t>（</a:t>
            </a:r>
            <a:r>
              <a:rPr lang="en-US" altLang="zh-CN"/>
              <a:t>ownership</a:t>
            </a:r>
            <a:r>
              <a:rPr lang="zh-CN" altLang="en-US"/>
              <a:t>）。比如刚才这个例子，</a:t>
            </a:r>
            <a:r>
              <a:rPr lang="en-US" altLang="zh-CN"/>
              <a:t>func() </a:t>
            </a:r>
            <a:r>
              <a:rPr lang="zh-CN" altLang="en-US"/>
              <a:t>只是调用了</a:t>
            </a:r>
            <a:r>
              <a:rPr lang="en-US" altLang="zh-CN"/>
              <a:t> p </a:t>
            </a:r>
            <a:r>
              <a:rPr lang="zh-CN" altLang="en-US"/>
              <a:t>的某个成员函数而已，</a:t>
            </a:r>
            <a:r>
              <a:rPr lang="zh-CN" altLang="en-US" b="1"/>
              <a:t>并没有接过掌管对象生命周期的大权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31560" y="1082675"/>
            <a:ext cx="4881245" cy="58381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6365"/>
            <a:ext cx="5715000" cy="165163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82180" y="6306820"/>
            <a:ext cx="733425" cy="1016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348220" y="5059045"/>
            <a:ext cx="443230" cy="508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unique_ptr </a:t>
            </a:r>
            <a:r>
              <a:rPr lang="zh-CN" altLang="en-US">
                <a:sym typeface="+mn-ea"/>
              </a:rPr>
              <a:t>不能拷贝，但可以移动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第二种是，你的</a:t>
            </a:r>
            <a:r>
              <a:rPr lang="en-US" altLang="zh-CN">
                <a:sym typeface="+mn-ea"/>
              </a:rPr>
              <a:t> func() </a:t>
            </a:r>
            <a:r>
              <a:rPr lang="zh-CN" altLang="en-US">
                <a:sym typeface="+mn-ea"/>
              </a:rPr>
              <a:t>需要“夺走”资源的</a:t>
            </a:r>
            <a:r>
              <a:rPr lang="zh-CN" altLang="en-US" b="1">
                <a:sym typeface="+mn-ea"/>
              </a:rPr>
              <a:t>占有权</a:t>
            </a:r>
            <a:r>
              <a:rPr lang="zh-CN" altLang="en-US">
                <a:sym typeface="+mn-ea"/>
              </a:rPr>
              <a:t>。比如右边这个例子，</a:t>
            </a:r>
            <a:r>
              <a:rPr lang="en-US" altLang="zh-CN">
                <a:sym typeface="+mn-ea"/>
              </a:rPr>
              <a:t>func </a:t>
            </a:r>
            <a:r>
              <a:rPr lang="zh-CN" altLang="en-US">
                <a:sym typeface="+mn-ea"/>
              </a:rPr>
              <a:t>把指针放到一个全局的列表里，</a:t>
            </a:r>
            <a:r>
              <a:rPr lang="en-US" altLang="zh-CN">
                <a:sym typeface="+mn-ea"/>
              </a:rPr>
              <a:t>p </a:t>
            </a:r>
            <a:r>
              <a:rPr lang="zh-CN" altLang="en-US">
                <a:sym typeface="+mn-ea"/>
              </a:rPr>
              <a:t>的生命周期将会变得和</a:t>
            </a:r>
            <a:r>
              <a:rPr lang="en-US" altLang="zh-CN">
                <a:sym typeface="+mn-ea"/>
              </a:rPr>
              <a:t> objlist </a:t>
            </a:r>
            <a:r>
              <a:rPr lang="zh-CN" altLang="en-US">
                <a:sym typeface="+mn-ea"/>
              </a:rPr>
              <a:t>一样长。因此</a:t>
            </a:r>
            <a:r>
              <a:rPr lang="zh-CN" altLang="en-US" b="1">
                <a:sym typeface="+mn-ea"/>
              </a:rPr>
              <a:t>需要接过掌管对象生命周期的大权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请根据你的具体情况，决定要选用哪一种解决方案。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55945" y="2084070"/>
            <a:ext cx="6326505" cy="26898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555" y="5271135"/>
            <a:ext cx="6608445" cy="158686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762750" y="4065905"/>
            <a:ext cx="1130935" cy="889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移交控制权后仍希望访问到</a:t>
            </a:r>
            <a:r>
              <a:rPr lang="en-US" altLang="zh-CN"/>
              <a:t> p </a:t>
            </a:r>
            <a:r>
              <a:rPr lang="zh-CN" altLang="en-US"/>
              <a:t>指向的对象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中，</a:t>
            </a:r>
            <a:r>
              <a:rPr lang="zh-CN" altLang="en-US"/>
              <a:t>有时候我们会遇到</a:t>
            </a:r>
            <a:r>
              <a:rPr lang="zh-CN" altLang="en-US">
                <a:sym typeface="+mn-ea"/>
              </a:rPr>
              <a:t>移交控制权后，仍希望访问到对象</a:t>
            </a:r>
            <a:r>
              <a:rPr lang="zh-CN" altLang="en-US">
                <a:sym typeface="+mn-ea"/>
              </a:rPr>
              <a:t>的需求。</a:t>
            </a:r>
            <a:endParaRPr lang="zh-CN" altLang="en-US">
              <a:sym typeface="+mn-ea"/>
            </a:endParaRPr>
          </a:p>
          <a:p>
            <a:r>
              <a:rPr lang="zh-CN" altLang="en-US"/>
              <a:t>如果还是用</a:t>
            </a:r>
            <a:r>
              <a:rPr lang="en-US" altLang="zh-CN"/>
              <a:t> p </a:t>
            </a:r>
            <a:r>
              <a:rPr lang="zh-CN" altLang="en-US"/>
              <a:t>去访问的话，因为被移动构造函数转移了，</a:t>
            </a:r>
            <a:r>
              <a:rPr lang="en-US" altLang="zh-CN"/>
              <a:t>p </a:t>
            </a:r>
            <a:r>
              <a:rPr lang="zh-CN" altLang="en-US"/>
              <a:t>已经变成空指针，从而出错。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19800"/>
            <a:ext cx="7915275" cy="83820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1005" y="3810"/>
            <a:ext cx="5420995" cy="686816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解决方案：提前获取原始指针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最简单的办法是，在移交控制权给</a:t>
            </a:r>
            <a:r>
              <a:rPr lang="en-US" altLang="zh-CN"/>
              <a:t> func </a:t>
            </a:r>
            <a:r>
              <a:rPr lang="zh-CN" altLang="en-US"/>
              <a:t>前，提前通过</a:t>
            </a:r>
            <a:r>
              <a:rPr lang="en-US" altLang="zh-CN"/>
              <a:t> p.get() </a:t>
            </a:r>
            <a:r>
              <a:rPr lang="zh-CN" altLang="en-US"/>
              <a:t>获取原始指针：</a:t>
            </a:r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5688330"/>
            <a:ext cx="5367020" cy="116967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68770" y="0"/>
            <a:ext cx="5523230" cy="691197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82180" y="5990590"/>
            <a:ext cx="1435100" cy="5715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924300" y="3146425"/>
            <a:ext cx="8267700" cy="37115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解决方案：提前获取原始指针（续）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不过你得保证</a:t>
            </a:r>
            <a:r>
              <a:rPr lang="en-US" altLang="zh-CN"/>
              <a:t> raw_p </a:t>
            </a:r>
            <a:r>
              <a:rPr lang="zh-CN" altLang="en-US"/>
              <a:t>的存在时间不超过</a:t>
            </a:r>
            <a:r>
              <a:rPr lang="en-US" altLang="zh-CN"/>
              <a:t> p </a:t>
            </a:r>
            <a:r>
              <a:rPr lang="zh-CN" altLang="en-US"/>
              <a:t>的生命周期，否则会出现危险的空悬指针。比如右边这样：</a:t>
            </a:r>
            <a:endParaRPr lang="zh-CN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0495"/>
            <a:ext cx="3650615" cy="162750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4735830" y="6040755"/>
            <a:ext cx="600710" cy="635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更智能的指针：</a:t>
            </a:r>
            <a:r>
              <a:rPr lang="en-US" altLang="zh-CN"/>
              <a:t>shared_ptr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4020" y="1584325"/>
            <a:ext cx="5181600" cy="4627245"/>
          </a:xfrm>
        </p:spPr>
        <p:txBody>
          <a:bodyPr>
            <a:noAutofit/>
          </a:bodyPr>
          <a:p>
            <a:r>
              <a:rPr lang="zh-CN" altLang="en-US" sz="1500"/>
              <a:t>使用起来很困难的原因，在于</a:t>
            </a:r>
            <a:r>
              <a:rPr lang="en-US" altLang="zh-CN" sz="1500"/>
              <a:t> unique_ptr </a:t>
            </a:r>
            <a:r>
              <a:rPr lang="zh-CN" sz="1500">
                <a:sym typeface="+mn-ea"/>
              </a:rPr>
              <a:t>解决</a:t>
            </a:r>
            <a:r>
              <a:rPr lang="zh-CN" altLang="en-US" sz="1500" b="1">
                <a:sym typeface="+mn-ea"/>
              </a:rPr>
              <a:t>重复释放</a:t>
            </a:r>
            <a:r>
              <a:rPr lang="zh-CN" altLang="en-US" sz="1500">
                <a:sym typeface="+mn-ea"/>
              </a:rPr>
              <a:t>的方式是</a:t>
            </a:r>
            <a:r>
              <a:rPr lang="zh-CN" altLang="en-US" sz="1500" b="1"/>
              <a:t>禁止拷贝</a:t>
            </a:r>
            <a:r>
              <a:rPr lang="zh-CN" altLang="en-US" sz="1500"/>
              <a:t>，这样虽然有效率高的优势，但导致使用困难，容易犯错等。</a:t>
            </a:r>
            <a:endParaRPr lang="zh-CN" altLang="en-US" sz="1500"/>
          </a:p>
          <a:p>
            <a:r>
              <a:rPr lang="zh-CN" altLang="en-US" sz="1500">
                <a:sym typeface="+mn-ea"/>
              </a:rPr>
              <a:t>相比之下，</a:t>
            </a:r>
            <a:r>
              <a:rPr lang="en-US" altLang="zh-CN" sz="1500">
                <a:sym typeface="+mn-ea"/>
              </a:rPr>
              <a:t> </a:t>
            </a:r>
            <a:r>
              <a:rPr lang="zh-CN" altLang="en-US" sz="1500">
                <a:sym typeface="+mn-ea"/>
              </a:rPr>
              <a:t>牺牲效率换来自由度的</a:t>
            </a:r>
            <a:r>
              <a:rPr lang="en-US" altLang="zh-CN" sz="1500">
                <a:sym typeface="+mn-ea"/>
              </a:rPr>
              <a:t> shared_ptr </a:t>
            </a:r>
            <a:r>
              <a:rPr lang="zh-CN" altLang="en-US" sz="1500">
                <a:sym typeface="+mn-ea"/>
              </a:rPr>
              <a:t>则允许拷贝，他解决</a:t>
            </a:r>
            <a:r>
              <a:rPr lang="zh-CN" altLang="en-US" sz="1500" b="1">
                <a:sym typeface="+mn-ea"/>
              </a:rPr>
              <a:t>重复释放</a:t>
            </a:r>
            <a:r>
              <a:rPr lang="zh-CN" altLang="en-US" sz="1500">
                <a:sym typeface="+mn-ea"/>
              </a:rPr>
              <a:t>的</a:t>
            </a:r>
            <a:r>
              <a:rPr lang="zh-CN" altLang="en-US" sz="1500"/>
              <a:t>方式是通过</a:t>
            </a:r>
            <a:r>
              <a:rPr lang="zh-CN" altLang="en-US" sz="1500" b="1"/>
              <a:t>引用计数</a:t>
            </a:r>
            <a:r>
              <a:rPr lang="zh-CN" altLang="en-US" sz="1500"/>
              <a:t>：</a:t>
            </a:r>
            <a:endParaRPr lang="zh-CN" altLang="en-US" sz="1500"/>
          </a:p>
          <a:p>
            <a:pPr marL="342900" indent="-342900">
              <a:buAutoNum type="arabicPeriod"/>
            </a:pPr>
            <a:r>
              <a:rPr lang="zh-CN" altLang="en-US" sz="1500">
                <a:sym typeface="+mn-ea"/>
              </a:rPr>
              <a:t>当一个</a:t>
            </a:r>
            <a:r>
              <a:rPr lang="en-US" altLang="zh-CN" sz="1500"/>
              <a:t> shared_ptr </a:t>
            </a:r>
            <a:r>
              <a:rPr lang="zh-CN" altLang="en-US" sz="1500"/>
              <a:t>初始化时，将计数器设为</a:t>
            </a:r>
            <a:r>
              <a:rPr lang="en-US" altLang="zh-CN" sz="1500"/>
              <a:t>1</a:t>
            </a:r>
            <a:r>
              <a:rPr lang="zh-CN" altLang="en-US" sz="1500"/>
              <a:t>。</a:t>
            </a:r>
            <a:endParaRPr lang="zh-CN" altLang="en-US" sz="1500"/>
          </a:p>
          <a:p>
            <a:pPr marL="342900" indent="-342900">
              <a:buAutoNum type="arabicPeriod"/>
            </a:pPr>
            <a:r>
              <a:rPr lang="zh-CN" altLang="en-US" sz="1500">
                <a:sym typeface="+mn-ea"/>
              </a:rPr>
              <a:t>当一个</a:t>
            </a:r>
            <a:r>
              <a:rPr lang="en-US" altLang="zh-CN" sz="1500">
                <a:sym typeface="+mn-ea"/>
              </a:rPr>
              <a:t> shared_ptr </a:t>
            </a:r>
            <a:r>
              <a:rPr lang="zh-CN" altLang="en-US" sz="1500">
                <a:sym typeface="+mn-ea"/>
              </a:rPr>
              <a:t>被拷贝时，计数器加</a:t>
            </a:r>
            <a:r>
              <a:rPr lang="en-US" altLang="zh-CN" sz="1500">
                <a:sym typeface="+mn-ea"/>
              </a:rPr>
              <a:t>1</a:t>
            </a:r>
            <a:r>
              <a:rPr lang="zh-CN" altLang="en-US" sz="1500">
                <a:sym typeface="+mn-ea"/>
              </a:rPr>
              <a:t>。</a:t>
            </a:r>
            <a:endParaRPr lang="zh-CN" altLang="en-US" sz="1500"/>
          </a:p>
          <a:p>
            <a:pPr marL="342900" indent="-342900">
              <a:buAutoNum type="arabicPeriod"/>
            </a:pPr>
            <a:r>
              <a:rPr lang="zh-CN" altLang="en-US" sz="1500"/>
              <a:t>当一个</a:t>
            </a:r>
            <a:r>
              <a:rPr lang="en-US" altLang="zh-CN" sz="1500"/>
              <a:t> shared_ptr </a:t>
            </a:r>
            <a:r>
              <a:rPr lang="zh-CN" altLang="en-US" sz="1500"/>
              <a:t>被解构</a:t>
            </a:r>
            <a:r>
              <a:rPr lang="zh-CN" altLang="en-US" sz="1500">
                <a:sym typeface="+mn-ea"/>
              </a:rPr>
              <a:t>时</a:t>
            </a:r>
            <a:r>
              <a:rPr lang="zh-CN" altLang="en-US" sz="1500"/>
              <a:t>，计数器减</a:t>
            </a:r>
            <a:r>
              <a:rPr lang="en-US" altLang="zh-CN" sz="1500"/>
              <a:t>1</a:t>
            </a:r>
            <a:r>
              <a:rPr lang="zh-CN" altLang="en-US" sz="1500"/>
              <a:t>。</a:t>
            </a:r>
            <a:r>
              <a:rPr lang="zh-CN" altLang="en-US" sz="1500"/>
              <a:t>减到</a:t>
            </a:r>
            <a:r>
              <a:rPr lang="en-US" altLang="zh-CN" sz="1500"/>
              <a:t>0</a:t>
            </a:r>
            <a:r>
              <a:rPr lang="zh-CN" altLang="en-US" sz="1500"/>
              <a:t>时，则自动销毁他指向的对象。</a:t>
            </a:r>
            <a:endParaRPr lang="zh-CN" altLang="en-US" sz="1500"/>
          </a:p>
          <a:p>
            <a:pPr marL="342900" indent="-342900"/>
            <a:r>
              <a:rPr lang="zh-CN" altLang="en-US" sz="1500"/>
              <a:t>从而可以保证，只要还有存在哪怕一个指针指向该对象，就不会被解构。</a:t>
            </a:r>
            <a:endParaRPr lang="zh-CN" altLang="en-US" sz="1500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96585" y="1896745"/>
            <a:ext cx="6495415" cy="412686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6509385" y="3495040"/>
            <a:ext cx="878205" cy="1016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8489315" y="3505200"/>
            <a:ext cx="942340" cy="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近代：</a:t>
            </a:r>
            <a:r>
              <a:rPr lang="en-US" altLang="zh-CN"/>
              <a:t>C++98 </a:t>
            </a:r>
            <a:r>
              <a:rPr lang="zh-CN" altLang="en-US"/>
              <a:t>引入</a:t>
            </a:r>
            <a:r>
              <a:rPr lang="en-US" altLang="zh-CN"/>
              <a:t> STL </a:t>
            </a:r>
            <a:r>
              <a:rPr lang="zh-CN" altLang="en-US"/>
              <a:t>容器库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99815" y="1825625"/>
            <a:ext cx="46101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更智能的指针：</a:t>
            </a:r>
            <a:r>
              <a:rPr lang="en-US" altLang="zh-CN"/>
              <a:t>shared_ptr</a:t>
            </a:r>
            <a:r>
              <a:rPr lang="zh-CN" altLang="en-US"/>
              <a:t>（续）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4020" y="1584325"/>
            <a:ext cx="5181600" cy="4627245"/>
          </a:xfrm>
        </p:spPr>
        <p:txBody>
          <a:bodyPr>
            <a:noAutofit/>
          </a:bodyPr>
          <a:p>
            <a:r>
              <a:rPr lang="zh-CN" altLang="en-US"/>
              <a:t>我们可以使用</a:t>
            </a:r>
            <a:r>
              <a:rPr lang="en-US" altLang="zh-CN"/>
              <a:t> p.use_count() </a:t>
            </a:r>
            <a:r>
              <a:rPr lang="zh-CN" altLang="en-US"/>
              <a:t>来获取当前指针的引用计数，看看他是不是在智能地增减引用计数器。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注意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i="1">
                <a:solidFill>
                  <a:schemeClr val="bg1">
                    <a:lumMod val="50000"/>
                  </a:schemeClr>
                </a:solidFill>
              </a:rPr>
              <a:t>p.func()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shared_ptr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类型本身的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成员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函数，而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i="1">
                <a:solidFill>
                  <a:schemeClr val="bg1">
                    <a:lumMod val="50000"/>
                  </a:schemeClr>
                </a:solidFill>
              </a:rPr>
              <a:t>p-&gt;func()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p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指向对象（也就是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C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）的成员函数，不要混淆。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47690" y="1424305"/>
            <a:ext cx="6544310" cy="47872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45025"/>
            <a:ext cx="1764030" cy="221297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8604250" y="2268855"/>
            <a:ext cx="766445" cy="1016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556885" y="1828800"/>
            <a:ext cx="6634480" cy="44684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不影响</a:t>
            </a:r>
            <a:r>
              <a:rPr lang="en-US" altLang="zh-CN"/>
              <a:t> </a:t>
            </a:r>
            <a:r>
              <a:rPr lang="en-US"/>
              <a:t>shared_ptr </a:t>
            </a:r>
            <a:r>
              <a:rPr lang="zh-CN" altLang="en-US"/>
              <a:t>计数：弱引用</a:t>
            </a:r>
            <a:r>
              <a:rPr lang="en-US" altLang="zh-CN"/>
              <a:t> weak_ptr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5285" y="1518920"/>
            <a:ext cx="5181600" cy="4351338"/>
          </a:xfrm>
        </p:spPr>
        <p:txBody>
          <a:bodyPr>
            <a:noAutofit/>
          </a:bodyPr>
          <a:p>
            <a:r>
              <a:rPr lang="zh-CN" altLang="en-US" sz="1800"/>
              <a:t>有时候我们希望维护一个</a:t>
            </a:r>
            <a:r>
              <a:rPr lang="en-US" altLang="zh-CN" sz="1800"/>
              <a:t> shared_ptr </a:t>
            </a:r>
            <a:r>
              <a:rPr lang="zh-CN" altLang="en-US" sz="1800"/>
              <a:t>的</a:t>
            </a:r>
            <a:r>
              <a:rPr lang="zh-CN" altLang="en-US" sz="1800" b="1"/>
              <a:t>弱引用</a:t>
            </a:r>
            <a:r>
              <a:rPr lang="zh-CN" altLang="en-US" sz="1800"/>
              <a:t> </a:t>
            </a:r>
            <a:r>
              <a:rPr lang="en-US" altLang="zh-CN" sz="1800"/>
              <a:t>weak_ptr</a:t>
            </a:r>
            <a:r>
              <a:rPr lang="zh-CN" altLang="en-US" sz="1800"/>
              <a:t>，即：弱引用的拷贝与解构不影响其引用计数器。</a:t>
            </a:r>
            <a:endParaRPr lang="zh-CN" altLang="en-US" sz="1800"/>
          </a:p>
          <a:p>
            <a:r>
              <a:rPr lang="zh-CN" altLang="en-US" sz="1800"/>
              <a:t>之后有需要时，可以通过</a:t>
            </a:r>
            <a:r>
              <a:rPr lang="en-US" altLang="zh-CN" sz="1800"/>
              <a:t> </a:t>
            </a:r>
            <a:r>
              <a:rPr lang="en-US" altLang="zh-CN" sz="1800" i="1"/>
              <a:t>lock()</a:t>
            </a:r>
            <a:r>
              <a:rPr lang="en-US" altLang="zh-CN" sz="1800"/>
              <a:t> </a:t>
            </a:r>
            <a:r>
              <a:rPr lang="zh-CN" altLang="en-US" sz="1800"/>
              <a:t>随时产生一个新的</a:t>
            </a:r>
            <a:r>
              <a:rPr lang="en-US" altLang="zh-CN" sz="1800"/>
              <a:t> shared_ptr </a:t>
            </a:r>
            <a:r>
              <a:rPr lang="zh-CN" altLang="en-US" sz="1800"/>
              <a:t>作为强引用。但不</a:t>
            </a:r>
            <a:r>
              <a:rPr lang="en-US" altLang="zh-CN" sz="1800"/>
              <a:t> lock </a:t>
            </a:r>
            <a:r>
              <a:rPr lang="zh-CN" altLang="en-US" sz="1800"/>
              <a:t>的时候不影响计数。</a:t>
            </a:r>
            <a:endParaRPr lang="zh-CN" altLang="en-US" sz="1800"/>
          </a:p>
          <a:p>
            <a:r>
              <a:rPr lang="zh-CN" altLang="en-US" sz="1800"/>
              <a:t>如果失效（计数器归零）则</a:t>
            </a:r>
            <a:r>
              <a:rPr lang="en-US" altLang="zh-CN" sz="1800"/>
              <a:t> </a:t>
            </a:r>
            <a:r>
              <a:rPr lang="en-US" altLang="zh-CN" sz="1800" i="1"/>
              <a:t>expired()</a:t>
            </a:r>
            <a:r>
              <a:rPr lang="en-US" altLang="zh-CN" sz="1800"/>
              <a:t> </a:t>
            </a:r>
            <a:r>
              <a:rPr lang="zh-CN" altLang="en-US" sz="1800"/>
              <a:t>会返回</a:t>
            </a:r>
            <a:r>
              <a:rPr lang="en-US" altLang="zh-CN" sz="1800"/>
              <a:t> false</a:t>
            </a:r>
            <a:r>
              <a:rPr lang="zh-CN" altLang="en-US" sz="1800"/>
              <a:t>，且</a:t>
            </a:r>
            <a:r>
              <a:rPr lang="en-US" altLang="zh-CN" sz="1800" i="1"/>
              <a:t> lock() </a:t>
            </a:r>
            <a:r>
              <a:rPr lang="zh-CN" altLang="en-US" sz="1800"/>
              <a:t>也会返回</a:t>
            </a:r>
            <a:r>
              <a:rPr lang="en-US" altLang="zh-CN" sz="1800"/>
              <a:t> nullptr</a:t>
            </a:r>
            <a:r>
              <a:rPr lang="zh-CN" altLang="en-US" sz="1800"/>
              <a:t>。</a:t>
            </a:r>
            <a:endParaRPr lang="zh-CN" altLang="en-US" sz="1800"/>
          </a:p>
          <a:p>
            <a:endParaRPr lang="zh-CN" altLang="en-US" sz="18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1625"/>
            <a:ext cx="2085975" cy="147637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233160" y="2851785"/>
            <a:ext cx="623570" cy="952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666865" y="3884295"/>
            <a:ext cx="623570" cy="952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666865" y="4389120"/>
            <a:ext cx="465455" cy="508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7290435" y="385445"/>
            <a:ext cx="45573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可以把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C *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理解为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unique_ptr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的弱引用。</a:t>
            </a:r>
            <a:endParaRPr lang="zh-CN" altLang="en-US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weak_ptr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理解为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shared_ptr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的弱引用。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但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weak_ptr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能提供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sym typeface="+mn-ea"/>
              </a:rPr>
              <a:t>失效检测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，更安全。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智能指针：作为类的成员变量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0830" y="1540510"/>
            <a:ext cx="5895340" cy="4922520"/>
          </a:xfrm>
        </p:spPr>
        <p:txBody>
          <a:bodyPr>
            <a:normAutofit fontScale="80000"/>
          </a:bodyPr>
          <a:p>
            <a:r>
              <a:rPr lang="zh-CN" altLang="en-US"/>
              <a:t>可以在类中使用智能指针作为成员变量。需要根据实际情况（主要是看所有权），判断要用哪一种智能指针：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unique_ptr</a:t>
            </a:r>
            <a:r>
              <a:rPr lang="zh-CN" altLang="en-US"/>
              <a:t>：</a:t>
            </a:r>
            <a:r>
              <a:rPr lang="zh-CN" altLang="en-US" b="1"/>
              <a:t>当该对象仅仅属于我时</a:t>
            </a:r>
            <a:r>
              <a:rPr lang="zh-CN" altLang="en-US"/>
              <a:t>。比如：父窗口中指向子窗口的指针。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原始指针：</a:t>
            </a:r>
            <a:r>
              <a:rPr lang="zh-CN" altLang="en-US" b="1">
                <a:sym typeface="+mn-ea"/>
              </a:rPr>
              <a:t>当该对象不属于我，但他释放</a:t>
            </a:r>
            <a:r>
              <a:rPr lang="zh-CN" altLang="en-US" b="1" u="sng">
                <a:sym typeface="+mn-ea"/>
              </a:rPr>
              <a:t>前</a:t>
            </a:r>
            <a:r>
              <a:rPr lang="zh-CN" altLang="en-US" b="1">
                <a:sym typeface="+mn-ea"/>
              </a:rPr>
              <a:t>我必然被释放时</a:t>
            </a:r>
            <a:r>
              <a:rPr lang="zh-CN" altLang="en-US">
                <a:sym typeface="+mn-ea"/>
              </a:rPr>
              <a:t>。</a:t>
            </a:r>
            <a:r>
              <a:rPr lang="zh-CN" altLang="en-US">
                <a:sym typeface="+mn-ea"/>
              </a:rPr>
              <a:t>有一定风险。</a:t>
            </a:r>
            <a:r>
              <a:rPr lang="zh-CN" altLang="en-US">
                <a:sym typeface="+mn-ea"/>
              </a:rPr>
              <a:t>比如：</a:t>
            </a:r>
            <a:r>
              <a:rPr lang="zh-CN" altLang="en-US">
                <a:sym typeface="+mn-ea"/>
              </a:rPr>
              <a:t>子</a:t>
            </a:r>
            <a:r>
              <a:rPr lang="zh-CN" altLang="en-US">
                <a:sym typeface="+mn-ea"/>
              </a:rPr>
              <a:t>窗口中指向</a:t>
            </a:r>
            <a:r>
              <a:rPr lang="zh-CN" altLang="en-US">
                <a:sym typeface="+mn-ea"/>
              </a:rPr>
              <a:t>父窗口的指针。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shared_ptr</a:t>
            </a:r>
            <a:r>
              <a:rPr lang="zh-CN" altLang="en-US"/>
              <a:t>：</a:t>
            </a:r>
            <a:r>
              <a:rPr lang="zh-CN" altLang="en-US" b="1"/>
              <a:t>当该对象由多个对象共享时，或虽然</a:t>
            </a:r>
            <a:r>
              <a:rPr lang="zh-CN" altLang="en-US" b="1">
                <a:sym typeface="+mn-ea"/>
              </a:rPr>
              <a:t>该对象仅仅属于我，但有使用</a:t>
            </a:r>
            <a:r>
              <a:rPr lang="en-US" altLang="zh-CN" b="1">
                <a:sym typeface="+mn-ea"/>
              </a:rPr>
              <a:t> weak_ptr </a:t>
            </a:r>
            <a:r>
              <a:rPr lang="zh-CN" altLang="en-US" b="1">
                <a:sym typeface="+mn-ea"/>
              </a:rPr>
              <a:t>的需要</a:t>
            </a:r>
            <a:r>
              <a:rPr lang="zh-CN" altLang="en-US"/>
              <a:t>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weak_ptr</a:t>
            </a:r>
            <a:r>
              <a:rPr lang="zh-CN" altLang="en-US"/>
              <a:t>：</a:t>
            </a:r>
            <a:r>
              <a:rPr lang="zh-CN" altLang="en-US" b="1">
                <a:sym typeface="+mn-ea"/>
              </a:rPr>
              <a:t>当该对象不属于我，且他释放</a:t>
            </a:r>
            <a:r>
              <a:rPr lang="zh-CN" altLang="en-US" b="1" u="sng">
                <a:sym typeface="+mn-ea"/>
              </a:rPr>
              <a:t>后</a:t>
            </a:r>
            <a:r>
              <a:rPr lang="zh-CN" altLang="en-US" b="1">
                <a:sym typeface="+mn-ea"/>
              </a:rPr>
              <a:t>我仍可能不被释放时</a:t>
            </a:r>
            <a:r>
              <a:rPr lang="zh-CN" altLang="en-US">
                <a:sym typeface="+mn-ea"/>
              </a:rPr>
              <a:t>。比如：指向窗口中上一次被点击的元素。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 u="sng">
                <a:sym typeface="+mn-ea"/>
              </a:rPr>
              <a:t>初学者可以多用</a:t>
            </a:r>
            <a:r>
              <a:rPr lang="en-US" altLang="zh-CN" u="sng">
                <a:sym typeface="+mn-ea"/>
              </a:rPr>
              <a:t> shared_ptr </a:t>
            </a:r>
            <a:r>
              <a:rPr lang="zh-CN" altLang="en-US" u="sng">
                <a:sym typeface="+mn-ea"/>
              </a:rPr>
              <a:t>和</a:t>
            </a:r>
            <a:r>
              <a:rPr lang="en-US" altLang="zh-CN" u="sng">
                <a:sym typeface="+mn-ea"/>
              </a:rPr>
              <a:t> weak_ptr </a:t>
            </a:r>
            <a:r>
              <a:rPr lang="zh-CN" altLang="en-US" u="sng">
                <a:sym typeface="+mn-ea"/>
              </a:rPr>
              <a:t>的组合，更安全。</a:t>
            </a:r>
            <a:endParaRPr lang="zh-CN" altLang="en-US"/>
          </a:p>
          <a:p>
            <a:pPr marL="457200" indent="-457200">
              <a:buAutoNum type="arabicPeriod"/>
            </a:pP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920740" y="0"/>
            <a:ext cx="627126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sym typeface="+mn-ea"/>
              </a:rPr>
              <a:t>shared_ptr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管理的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对象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生命周期，取决于所有引用中，最长寿的那一个。</a:t>
            </a:r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sym typeface="+mn-ea"/>
              </a:rPr>
              <a:t>unique_ptr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管理的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对象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生命周期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长度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，取决于他所属的唯一一个引用的寿命。</a:t>
            </a:r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  <a:p>
            <a:endParaRPr lang="en-US" sz="1400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33160" y="2322830"/>
            <a:ext cx="5645785" cy="335788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那是不是只要</a:t>
            </a:r>
            <a:r>
              <a:rPr lang="en-US" altLang="zh-CN"/>
              <a:t> shared_ptr </a:t>
            </a:r>
            <a:r>
              <a:rPr lang="zh-CN" altLang="en-US"/>
              <a:t>就行，不用</a:t>
            </a:r>
            <a:r>
              <a:rPr lang="en-US" altLang="zh-CN"/>
              <a:t> unique_ptr </a:t>
            </a:r>
            <a:r>
              <a:rPr lang="zh-CN" altLang="en-US"/>
              <a:t>了？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20000"/>
          </a:bodyPr>
          <a:p>
            <a:r>
              <a:rPr lang="zh-CN" altLang="en-US"/>
              <a:t>可以适当使用减轻初学者的压力，因为他的行为和</a:t>
            </a:r>
            <a:r>
              <a:rPr lang="en-US" altLang="zh-CN"/>
              <a:t> Python </a:t>
            </a:r>
            <a:r>
              <a:rPr lang="zh-CN" altLang="en-US"/>
              <a:t>等</a:t>
            </a:r>
            <a:r>
              <a:rPr lang="en-US" altLang="zh-CN"/>
              <a:t> GC </a:t>
            </a:r>
            <a:r>
              <a:rPr lang="zh-CN" altLang="en-US"/>
              <a:t>语言的引用计数机制很像。但从长远来看是不行的，因为：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shared_ptr </a:t>
            </a:r>
            <a:r>
              <a:rPr lang="zh-CN" altLang="en-US"/>
              <a:t>需要维护一个</a:t>
            </a:r>
            <a:r>
              <a:rPr lang="en-US" altLang="zh-CN"/>
              <a:t> </a:t>
            </a:r>
            <a:r>
              <a:rPr lang="en-US" altLang="zh-CN" b="1"/>
              <a:t>atomic</a:t>
            </a:r>
            <a:r>
              <a:rPr lang="en-US" altLang="zh-CN"/>
              <a:t> </a:t>
            </a:r>
            <a:r>
              <a:rPr lang="zh-CN" altLang="en-US"/>
              <a:t>的引用计数器，效率低，需要额外的一块管理内存，访问实际对象需要二级指针，而且</a:t>
            </a:r>
            <a:r>
              <a:rPr lang="en-US" altLang="zh-CN"/>
              <a:t> deleter </a:t>
            </a:r>
            <a:r>
              <a:rPr lang="zh-CN" altLang="en-US"/>
              <a:t>使用了</a:t>
            </a:r>
            <a:r>
              <a:rPr lang="zh-CN" altLang="en-US" b="1"/>
              <a:t>类型擦除</a:t>
            </a:r>
            <a:r>
              <a:rPr lang="zh-CN" altLang="en-US"/>
              <a:t>技术。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全部用</a:t>
            </a:r>
            <a:r>
              <a:rPr lang="en-US" altLang="zh-CN"/>
              <a:t> shared_ptr</a:t>
            </a:r>
            <a:r>
              <a:rPr lang="zh-CN" altLang="en-US"/>
              <a:t>，可能出现</a:t>
            </a:r>
            <a:r>
              <a:rPr lang="zh-CN" altLang="en-US" b="1"/>
              <a:t>循环引用</a:t>
            </a:r>
            <a:r>
              <a:rPr lang="zh-CN" altLang="en-US"/>
              <a:t>之类的问题，导致内存泄露，依然需要使用不影响计数的原始指针或者</a:t>
            </a:r>
            <a:r>
              <a:rPr lang="en-US" altLang="zh-CN"/>
              <a:t> weak_ptr </a:t>
            </a:r>
            <a:r>
              <a:rPr lang="zh-CN" altLang="en-US"/>
              <a:t>来避免。比如右边这个例子：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15685" y="1825625"/>
            <a:ext cx="6076315" cy="421322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344795" y="1514475"/>
            <a:ext cx="6847205" cy="41967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循环引用：解决方案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0515" y="1584325"/>
            <a:ext cx="5181600" cy="4351338"/>
          </a:xfrm>
        </p:spPr>
        <p:txBody>
          <a:bodyPr>
            <a:normAutofit/>
          </a:bodyPr>
          <a:p>
            <a:r>
              <a:rPr lang="zh-CN"/>
              <a:t>如何解决？只需要把其中逻辑上“不具有</a:t>
            </a:r>
            <a:r>
              <a:rPr lang="zh-CN" altLang="en-US">
                <a:sym typeface="+mn-ea"/>
              </a:rPr>
              <a:t>所属</a:t>
            </a:r>
            <a:r>
              <a:rPr lang="zh-CN"/>
              <a:t>权”的那一个改成</a:t>
            </a:r>
            <a:r>
              <a:rPr lang="en-US" altLang="zh-CN"/>
              <a:t> weak_ptr </a:t>
            </a:r>
            <a:r>
              <a:rPr lang="zh-CN" altLang="en-US"/>
              <a:t>即可：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因为父窗口“拥有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”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子窗口是天经地义的，而子窗口并不“拥有”父窗口。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其实主要是一个父窗口可以有多个子窗口，只有规定子窗口从属于父窗口才能解决引用计数的问题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457315" y="2698750"/>
            <a:ext cx="623570" cy="952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Content Placeholder 1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26430" y="1584325"/>
            <a:ext cx="6465570" cy="3950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循环引用：解决方案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/>
              <a:t>还有一种更适应“父子窗口”这一场景的解决方案。刚才提到原始指针的应用场景是“</a:t>
            </a:r>
            <a:r>
              <a:rPr lang="zh-CN" altLang="en-US" b="1">
                <a:sym typeface="+mn-ea"/>
              </a:rPr>
              <a:t>当该对象不属于我，但他释放</a:t>
            </a:r>
            <a:r>
              <a:rPr lang="zh-CN" altLang="en-US" b="1" u="sng">
                <a:sym typeface="+mn-ea"/>
              </a:rPr>
              <a:t>前</a:t>
            </a:r>
            <a:r>
              <a:rPr lang="zh-CN" altLang="en-US" b="1">
                <a:sym typeface="+mn-ea"/>
              </a:rPr>
              <a:t>我必然被释放时</a:t>
            </a:r>
            <a:r>
              <a:rPr lang="zh-CN"/>
              <a:t>”。这里我们可以发现父窗口的释放必然导致子窗口的释放。因此我们完全可以把</a:t>
            </a:r>
            <a:r>
              <a:rPr lang="en-US" altLang="zh-CN"/>
              <a:t> m_parent </a:t>
            </a:r>
            <a:r>
              <a:rPr lang="zh-CN" altLang="en-US"/>
              <a:t>变成原始指针。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这样也不需要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weak_ptr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判断是否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i="1">
                <a:solidFill>
                  <a:schemeClr val="bg1">
                    <a:lumMod val="65000"/>
                  </a:schemeClr>
                </a:solidFill>
              </a:rPr>
              <a:t>expired()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了。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6356350" y="2687955"/>
            <a:ext cx="193675" cy="63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261985" y="4378960"/>
            <a:ext cx="444500" cy="508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74055" y="1794510"/>
            <a:ext cx="6417945" cy="4201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循环引用：解决方案</a:t>
            </a:r>
            <a:r>
              <a:rPr lang="en-US" altLang="zh-CN"/>
              <a:t>2</a:t>
            </a:r>
            <a:r>
              <a:rPr lang="zh-CN" altLang="en-US"/>
              <a:t>（续）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5305" y="1794510"/>
            <a:ext cx="5181600" cy="4351338"/>
          </a:xfrm>
        </p:spPr>
        <p:txBody>
          <a:bodyPr>
            <a:normAutofit/>
          </a:bodyPr>
          <a:p>
            <a:r>
              <a:rPr lang="zh-CN"/>
              <a:t>还可以更好！刚才提到</a:t>
            </a:r>
            <a:r>
              <a:rPr lang="en-US" altLang="zh-CN"/>
              <a:t> unique_ptr </a:t>
            </a:r>
            <a:r>
              <a:rPr lang="zh-CN"/>
              <a:t>的应用场景是“</a:t>
            </a:r>
            <a:r>
              <a:rPr lang="zh-CN" altLang="en-US" b="1">
                <a:sym typeface="+mn-ea"/>
              </a:rPr>
              <a:t>当该对象仅仅属于我时</a:t>
            </a:r>
            <a:r>
              <a:rPr lang="zh-CN"/>
              <a:t>”。既然都用了原始指针（假定</a:t>
            </a:r>
            <a:r>
              <a:rPr lang="zh-CN" altLang="en-US" b="1">
                <a:sym typeface="+mn-ea"/>
              </a:rPr>
              <a:t>他释放</a:t>
            </a:r>
            <a:r>
              <a:rPr lang="zh-CN" altLang="en-US" b="1" u="sng">
                <a:sym typeface="+mn-ea"/>
              </a:rPr>
              <a:t>前</a:t>
            </a:r>
            <a:r>
              <a:rPr lang="zh-CN" altLang="en-US" b="1">
                <a:sym typeface="+mn-ea"/>
              </a:rPr>
              <a:t>我必然被释放</a:t>
            </a:r>
            <a:r>
              <a:rPr lang="zh-CN"/>
              <a:t>）。因为</a:t>
            </a:r>
            <a:r>
              <a:rPr lang="zh-CN">
                <a:sym typeface="+mn-ea"/>
              </a:rPr>
              <a:t>因此我们完全可以把</a:t>
            </a:r>
            <a:r>
              <a:rPr lang="en-US" altLang="zh-CN">
                <a:sym typeface="+mn-ea"/>
              </a:rPr>
              <a:t> m_child </a:t>
            </a:r>
            <a:r>
              <a:rPr lang="zh-CN" altLang="en-US">
                <a:sym typeface="+mn-ea"/>
              </a:rPr>
              <a:t>变成一个标志这“完全所有权”的</a:t>
            </a:r>
            <a:r>
              <a:rPr lang="en-US" altLang="zh-CN">
                <a:sym typeface="+mn-ea"/>
              </a:rPr>
              <a:t> unique_ptr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这样也不需要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shared_ptr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维护一个原子计数器的开销了。</a:t>
            </a:r>
            <a:endParaRPr lang="en-US" altLang="zh-CN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826250" y="2740025"/>
            <a:ext cx="847725" cy="889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975600" y="4476115"/>
            <a:ext cx="751205" cy="508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1622716868009"/>
          <p:cNvPicPr>
            <a:picLocks noChangeAspect="1"/>
          </p:cNvPicPr>
          <p:nvPr/>
        </p:nvPicPr>
        <p:blipFill>
          <a:blip r:embed="rId1">
            <a:lum bright="48000" contrast="-48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休息时间</a:t>
            </a:r>
            <a:r>
              <a:rPr lang="en-US" altLang="zh-CN"/>
              <a:t>……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2333</a:t>
            </a:r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三五法则：</a:t>
            </a:r>
            <a:r>
              <a:rPr lang="zh-CN" altLang="en-US">
                <a:sym typeface="+mn-ea"/>
              </a:rPr>
              <a:t>什么时候需要担心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一般来说，可以认为符合三五法则的类型是</a:t>
            </a:r>
            <a:r>
              <a:rPr lang="zh-CN" altLang="en-US" b="1">
                <a:sym typeface="+mn-ea"/>
              </a:rPr>
              <a:t>安全</a:t>
            </a:r>
            <a:r>
              <a:rPr lang="zh-CN" altLang="en-US">
                <a:sym typeface="+mn-ea"/>
              </a:rPr>
              <a:t>的。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以下类型是</a:t>
            </a:r>
            <a:r>
              <a:rPr lang="zh-CN" altLang="en-US" b="1">
                <a:sym typeface="+mn-ea"/>
              </a:rPr>
              <a:t>安全</a:t>
            </a:r>
            <a:r>
              <a:rPr lang="zh-CN" altLang="en-US">
                <a:sym typeface="+mn-ea"/>
              </a:rPr>
              <a:t>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id;                                        // </a:t>
            </a:r>
            <a:r>
              <a:rPr lang="zh-CN" altLang="en-US">
                <a:sym typeface="+mn-ea"/>
              </a:rPr>
              <a:t>基础类型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std::vector&lt;int&gt; arr;                  // STL </a:t>
            </a:r>
            <a:r>
              <a:rPr lang="zh-CN" altLang="en-US">
                <a:sym typeface="+mn-ea"/>
              </a:rPr>
              <a:t>容器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std::shared_ptr&lt;Object&gt; child; // </a:t>
            </a:r>
            <a:r>
              <a:rPr lang="zh-CN" altLang="en-US">
                <a:sym typeface="+mn-ea"/>
              </a:rPr>
              <a:t>智能指针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Object *parent;                         // </a:t>
            </a:r>
            <a:r>
              <a:rPr lang="zh-CN" altLang="en-US">
                <a:sym typeface="+mn-ea"/>
              </a:rPr>
              <a:t>原始指针，如果是从</a:t>
            </a:r>
            <a:r>
              <a:rPr lang="zh-CN" altLang="en-US" b="1">
                <a:sym typeface="+mn-ea"/>
              </a:rPr>
              <a:t>智能指针</a:t>
            </a:r>
            <a:r>
              <a:rPr lang="zh-CN" altLang="en-US">
                <a:sym typeface="+mn-ea"/>
              </a:rPr>
              <a:t>里</a:t>
            </a:r>
            <a:r>
              <a:rPr lang="en-US" altLang="zh-CN">
                <a:sym typeface="+mn-ea"/>
              </a:rPr>
              <a:t> .get() </a:t>
            </a:r>
            <a:r>
              <a:rPr lang="zh-CN" altLang="en-US">
                <a:sym typeface="+mn-ea"/>
              </a:rPr>
              <a:t>出来的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以下对象是</a:t>
            </a:r>
            <a:r>
              <a:rPr lang="zh-CN" altLang="en-US" b="1">
                <a:sym typeface="+mn-ea"/>
              </a:rPr>
              <a:t>不安全</a:t>
            </a:r>
            <a:r>
              <a:rPr lang="zh-CN" altLang="en-US">
                <a:sym typeface="+mn-ea"/>
              </a:rPr>
              <a:t>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char *ptr;                                   // </a:t>
            </a:r>
            <a:r>
              <a:rPr lang="zh-CN" altLang="en-US">
                <a:sym typeface="+mn-ea"/>
              </a:rPr>
              <a:t>原始指针，如果是通过</a:t>
            </a:r>
            <a:r>
              <a:rPr lang="en-US" altLang="zh-CN">
                <a:sym typeface="+mn-ea"/>
              </a:rPr>
              <a:t> malloc/free </a:t>
            </a:r>
            <a:r>
              <a:rPr lang="zh-CN" altLang="en-US">
                <a:sym typeface="+mn-ea"/>
              </a:rPr>
              <a:t>或</a:t>
            </a:r>
            <a:r>
              <a:rPr lang="en-US" altLang="zh-CN">
                <a:sym typeface="+mn-ea"/>
              </a:rPr>
              <a:t> new/delete </a:t>
            </a:r>
            <a:r>
              <a:rPr lang="zh-CN" altLang="en-US">
                <a:sym typeface="+mn-ea"/>
              </a:rPr>
              <a:t>分配的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GLint tex;                                  // </a:t>
            </a:r>
            <a:r>
              <a:rPr lang="zh-CN" altLang="en-US">
                <a:sym typeface="+mn-ea"/>
              </a:rPr>
              <a:t>是</a:t>
            </a:r>
            <a:r>
              <a:rPr lang="zh-CN" altLang="en-US">
                <a:sym typeface="+mn-ea"/>
              </a:rPr>
              <a:t>基础类型</a:t>
            </a:r>
            <a:r>
              <a:rPr lang="en-US" altLang="zh-CN">
                <a:sym typeface="+mn-ea"/>
              </a:rPr>
              <a:t> int</a:t>
            </a:r>
            <a:r>
              <a:rPr lang="zh-CN" altLang="en-US">
                <a:sym typeface="+mn-ea"/>
              </a:rPr>
              <a:t>，但是对应着某种</a:t>
            </a:r>
            <a:r>
              <a:rPr lang="zh-CN" altLang="en-US" b="1">
                <a:sym typeface="+mn-ea"/>
              </a:rPr>
              <a:t>资源</a:t>
            </a:r>
            <a:endParaRPr lang="zh-CN" altLang="en-US" b="1">
              <a:sym typeface="+mn-ea"/>
            </a:endParaRPr>
          </a:p>
          <a:p>
            <a:r>
              <a:rPr lang="en-US" altLang="zh-CN">
                <a:sym typeface="+mn-ea"/>
              </a:rPr>
              <a:t>std::vector&lt;Object *&gt; objs;       // STL </a:t>
            </a:r>
            <a:r>
              <a:rPr lang="zh-CN" altLang="en-US">
                <a:sym typeface="+mn-ea"/>
              </a:rPr>
              <a:t>容器，但存了</a:t>
            </a:r>
            <a:r>
              <a:rPr lang="zh-CN" altLang="en-US" b="1">
                <a:sym typeface="+mn-ea"/>
              </a:rPr>
              <a:t>不安全</a:t>
            </a:r>
            <a:r>
              <a:rPr lang="zh-CN" altLang="en-US">
                <a:sym typeface="+mn-ea"/>
              </a:rPr>
              <a:t>的对象</a:t>
            </a:r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成员都是安全的类型：五大函数，一个也不用声明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20000"/>
          </a:bodyPr>
          <a:p>
            <a:r>
              <a:rPr lang="zh-CN" altLang="en-US"/>
              <a:t>如果你的类</a:t>
            </a:r>
            <a:r>
              <a:rPr lang="zh-CN"/>
              <a:t>所有成员，都是</a:t>
            </a:r>
            <a:r>
              <a:rPr lang="zh-CN" b="1"/>
              <a:t>安全</a:t>
            </a:r>
            <a:r>
              <a:rPr lang="zh-CN"/>
              <a:t>的类型，</a:t>
            </a:r>
            <a:r>
              <a:rPr lang="zh-CN" altLang="en-US"/>
              <a:t>那么五大函数都无需声明</a:t>
            </a:r>
            <a:r>
              <a:rPr lang="zh-CN" altLang="en-US">
                <a:sym typeface="+mn-ea"/>
              </a:rPr>
              <a:t>（或声明为</a:t>
            </a:r>
            <a:r>
              <a:rPr lang="en-US" altLang="zh-CN">
                <a:sym typeface="+mn-ea"/>
              </a:rPr>
              <a:t> = default</a:t>
            </a:r>
            <a:r>
              <a:rPr lang="zh-CN" altLang="en-US">
                <a:sym typeface="+mn-ea"/>
              </a:rPr>
              <a:t>）</a:t>
            </a:r>
            <a:r>
              <a:rPr lang="zh-CN" altLang="en-US"/>
              <a:t>，你的类自动就是</a:t>
            </a:r>
            <a:r>
              <a:rPr lang="zh-CN" b="1"/>
              <a:t>安全</a:t>
            </a:r>
            <a:r>
              <a:rPr lang="zh-CN" altLang="en-US"/>
              <a:t>的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/>
              <a:t>最好的判断方式是：如果你不需要</a:t>
            </a:r>
            <a:r>
              <a:rPr lang="zh-CN" altLang="en-US" b="1"/>
              <a:t>自定义的解构函数</a:t>
            </a:r>
            <a:r>
              <a:rPr lang="zh-CN" altLang="en-US"/>
              <a:t>，那么这个类就不需要担心。</a:t>
            </a:r>
            <a:endParaRPr lang="zh-CN" altLang="en-US"/>
          </a:p>
          <a:p>
            <a:r>
              <a:rPr lang="zh-CN" altLang="en-US"/>
              <a:t>因为如果用到了自定义解构函数，</a:t>
            </a:r>
            <a:r>
              <a:rPr lang="zh-CN" altLang="en-US">
                <a:sym typeface="+mn-ea"/>
              </a:rPr>
              <a:t>往往意味着</a:t>
            </a:r>
            <a:r>
              <a:rPr lang="zh-CN" altLang="en-US">
                <a:sym typeface="+mn-ea"/>
              </a:rPr>
              <a:t>你的类</a:t>
            </a:r>
            <a:r>
              <a:rPr lang="zh-CN">
                <a:sym typeface="+mn-ea"/>
              </a:rPr>
              <a:t>成员中，包含有</a:t>
            </a:r>
            <a:r>
              <a:rPr lang="zh-CN" b="1">
                <a:sym typeface="+mn-ea"/>
              </a:rPr>
              <a:t>不安全</a:t>
            </a:r>
            <a:r>
              <a:rPr lang="zh-CN">
                <a:sym typeface="+mn-ea"/>
              </a:rPr>
              <a:t>的类型。</a:t>
            </a:r>
            <a:endParaRPr lang="zh-CN">
              <a:sym typeface="+mn-ea"/>
            </a:endParaRPr>
          </a:p>
          <a:p>
            <a:r>
              <a:rPr lang="zh-CN" altLang="en-US"/>
              <a:t>一般无外乎两种情况：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你的类</a:t>
            </a:r>
            <a:r>
              <a:rPr lang="zh-CN" altLang="en-US" b="1"/>
              <a:t>管理着资源</a:t>
            </a:r>
            <a:r>
              <a:rPr lang="zh-CN" altLang="en-US"/>
              <a:t>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你的类</a:t>
            </a:r>
            <a:r>
              <a:rPr lang="zh-CN" altLang="en-US" b="1"/>
              <a:t>是数据结构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73495" y="1983740"/>
            <a:ext cx="5543550" cy="40354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近现代：</a:t>
            </a:r>
            <a:r>
              <a:rPr lang="en-US" altLang="zh-CN"/>
              <a:t>C++11 </a:t>
            </a:r>
            <a:r>
              <a:rPr lang="zh-CN" altLang="en-US"/>
              <a:t>引入了</a:t>
            </a:r>
            <a:r>
              <a:rPr lang="en-US" altLang="zh-CN"/>
              <a:t> {} </a:t>
            </a:r>
            <a:r>
              <a:rPr lang="zh-CN" altLang="en-US"/>
              <a:t>初始化表达式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18840" y="2200910"/>
            <a:ext cx="497205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管理着资源：</a:t>
            </a:r>
            <a:r>
              <a:rPr lang="zh-CN" altLang="en-US">
                <a:sym typeface="+mn-ea"/>
              </a:rPr>
              <a:t>删除拷贝函数，然后统一用智能指针管理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0000"/>
          </a:bodyPr>
          <a:p>
            <a:r>
              <a:rPr lang="zh-CN" altLang="en-US">
                <a:sym typeface="+mn-ea"/>
              </a:rPr>
              <a:t>这个类管理着某种</a:t>
            </a:r>
            <a:r>
              <a:rPr lang="zh-CN" altLang="en-US" b="1">
                <a:sym typeface="+mn-ea"/>
              </a:rPr>
              <a:t>资源</a:t>
            </a:r>
            <a:r>
              <a:rPr lang="zh-CN" altLang="en-US">
                <a:sym typeface="+mn-ea"/>
              </a:rPr>
              <a:t>，资源往往不能被“复制”。比如一个</a:t>
            </a:r>
            <a:r>
              <a:rPr lang="en-US" altLang="zh-CN">
                <a:sym typeface="+mn-ea"/>
              </a:rPr>
              <a:t> OpenGL </a:t>
            </a:r>
            <a:r>
              <a:rPr lang="zh-CN" altLang="en-US">
                <a:sym typeface="+mn-ea"/>
              </a:rPr>
              <a:t>的着色器</a:t>
            </a:r>
            <a:r>
              <a:rPr lang="zh-CN" altLang="en-US">
                <a:sym typeface="+mn-ea"/>
              </a:rPr>
              <a:t>，或是一个</a:t>
            </a:r>
            <a:r>
              <a:rPr lang="en-US" altLang="zh-CN">
                <a:sym typeface="+mn-ea"/>
              </a:rPr>
              <a:t> Qt </a:t>
            </a:r>
            <a:r>
              <a:rPr lang="zh-CN" altLang="en-US">
                <a:sym typeface="+mn-ea"/>
              </a:rPr>
              <a:t>的窗口。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如果你允许</a:t>
            </a:r>
            <a:r>
              <a:rPr lang="en-US" altLang="zh-CN">
                <a:sym typeface="+mn-ea"/>
              </a:rPr>
              <a:t> GLShader </a:t>
            </a:r>
            <a:r>
              <a:rPr lang="zh-CN" altLang="en-US">
                <a:sym typeface="+mn-ea"/>
              </a:rPr>
              <a:t>拷贝，就相当于把</a:t>
            </a:r>
            <a:r>
              <a:rPr lang="en-US" altLang="zh-CN">
                <a:sym typeface="+mn-ea"/>
              </a:rPr>
              <a:t> glCreateShader </a:t>
            </a:r>
            <a:r>
              <a:rPr lang="zh-CN" altLang="en-US">
                <a:sym typeface="+mn-ea"/>
              </a:rPr>
              <a:t>返回的</a:t>
            </a:r>
            <a:r>
              <a:rPr lang="en-US" altLang="zh-CN">
                <a:sym typeface="+mn-ea"/>
              </a:rPr>
              <a:t> int </a:t>
            </a:r>
            <a:r>
              <a:rPr lang="zh-CN" altLang="en-US">
                <a:sym typeface="+mn-ea"/>
              </a:rPr>
              <a:t>拷贝两遍，解构时就会出现重复释放</a:t>
            </a:r>
            <a:r>
              <a:rPr lang="en-US" altLang="zh-CN">
                <a:sym typeface="+mn-ea"/>
              </a:rPr>
              <a:t> (double free) </a:t>
            </a:r>
            <a:r>
              <a:rPr lang="zh-CN" altLang="en-US">
                <a:sym typeface="+mn-ea"/>
              </a:rPr>
              <a:t>错误。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你会想“那我是不是可以在</a:t>
            </a:r>
            <a:r>
              <a:rPr lang="en-US" altLang="zh-CN">
                <a:sym typeface="+mn-ea"/>
              </a:rPr>
              <a:t> GLShader </a:t>
            </a:r>
            <a:r>
              <a:rPr lang="zh-CN" altLang="en-US">
                <a:sym typeface="+mn-ea"/>
              </a:rPr>
              <a:t>里加一个引用计数器呢，这样就可以算拷贝次数避免重复释放了！”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可以，但是既然标准库已经提供了</a:t>
            </a:r>
            <a:r>
              <a:rPr lang="en-US" altLang="zh-CN">
                <a:sym typeface="+mn-ea"/>
              </a:rPr>
              <a:t> shared_ptr</a:t>
            </a:r>
            <a:r>
              <a:rPr lang="zh-CN" altLang="en-US">
                <a:sym typeface="+mn-ea"/>
              </a:rPr>
              <a:t>，还不如用</a:t>
            </a:r>
            <a:r>
              <a:rPr lang="en-US" altLang="zh-CN">
                <a:sym typeface="+mn-ea"/>
              </a:rPr>
              <a:t> shared_ptr&lt;GLShader&gt; </a:t>
            </a:r>
            <a:r>
              <a:rPr lang="zh-CN" altLang="en-US">
                <a:sym typeface="+mn-ea"/>
              </a:rPr>
              <a:t>来管理，省的每个类实现一遍原子引用计数器。</a:t>
            </a:r>
            <a:endParaRPr lang="zh-CN" altLang="en-US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32475" y="1366520"/>
            <a:ext cx="6359525" cy="5116830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 flipH="1">
            <a:off x="9504045" y="2736850"/>
            <a:ext cx="253365" cy="379095"/>
          </a:xfrm>
          <a:prstGeom prst="leftBrace">
            <a:avLst/>
          </a:prstGeom>
          <a:ln w="4127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9884410" y="2604135"/>
            <a:ext cx="1794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管理资源的类，请删除他的拷贝</a:t>
            </a:r>
            <a:endParaRPr lang="zh-CN" altLang="en-US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是数据结构：如果可以，定义拷贝和移动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这个类是你精心设计的</a:t>
            </a:r>
            <a:r>
              <a:rPr lang="zh-CN" altLang="en-US" b="1"/>
              <a:t>数据结构</a:t>
            </a:r>
            <a:r>
              <a:rPr lang="zh-CN" altLang="en-US"/>
              <a:t>，包括我们刚刚发明的</a:t>
            </a:r>
            <a:r>
              <a:rPr lang="en-US" altLang="zh-CN"/>
              <a:t> Vector</a:t>
            </a:r>
            <a:r>
              <a:rPr lang="zh-CN" altLang="en-US"/>
              <a:t>，还有链表，红黑树等。如果这些数据结构是可以支持拷贝的（比如</a:t>
            </a:r>
            <a:r>
              <a:rPr lang="en-US" altLang="zh-CN"/>
              <a:t> Vector </a:t>
            </a:r>
            <a:r>
              <a:rPr lang="zh-CN" altLang="en-US"/>
              <a:t>就可以），你可能需要自己一个个定义。如果不支持，那就删除（</a:t>
            </a:r>
            <a:r>
              <a:rPr lang="en-US" altLang="zh-CN"/>
              <a:t>= delete</a:t>
            </a:r>
            <a:r>
              <a:rPr lang="zh-CN" altLang="en-US"/>
              <a:t>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329170" y="0"/>
            <a:ext cx="486283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为什么很多面向对象语言，比如</a:t>
            </a:r>
            <a:r>
              <a:rPr lang="en-US" altLang="zh-CN"/>
              <a:t> Java</a:t>
            </a:r>
            <a:r>
              <a:rPr lang="zh-CN" altLang="en-US"/>
              <a:t>，都没有</a:t>
            </a:r>
            <a:r>
              <a:rPr lang="zh-CN"/>
              <a:t>构造函数全家桶这些概念</a:t>
            </a:r>
            <a:r>
              <a:rPr lang="zh-CN" altLang="en-US"/>
              <a:t>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/>
              <a:t>因为他们的业务需求大多是：打开数据库，增删改查学生数据，打开一个窗口，写入一个文件，正则匹配是不是电邮地址，应答</a:t>
            </a:r>
            <a:r>
              <a:rPr lang="en-US" altLang="zh-CN"/>
              <a:t> HTTP </a:t>
            </a:r>
            <a:r>
              <a:rPr lang="zh-CN" altLang="en-US"/>
              <a:t>请求等。</a:t>
            </a:r>
            <a:endParaRPr lang="zh-CN" altLang="en-US"/>
          </a:p>
          <a:p>
            <a:r>
              <a:rPr lang="zh-CN" altLang="en-US"/>
              <a:t>这些业务往往都是在和</a:t>
            </a:r>
            <a:r>
              <a:rPr lang="zh-CN" altLang="en-US" b="1"/>
              <a:t>资源</a:t>
            </a:r>
            <a:r>
              <a:rPr lang="zh-CN" altLang="en-US"/>
              <a:t>打交道，从而基本都是刚刚说的要删除拷贝函数的那一类，解决这种需求，几乎总是在用</a:t>
            </a:r>
            <a:r>
              <a:rPr lang="en-US" altLang="zh-CN"/>
              <a:t> shared_ptr&lt;GLShader&gt; </a:t>
            </a:r>
            <a:r>
              <a:rPr lang="zh-CN" altLang="en-US"/>
              <a:t>的模式，于是</a:t>
            </a:r>
            <a:r>
              <a:rPr lang="en-US" altLang="zh-CN"/>
              <a:t> Java </a:t>
            </a:r>
            <a:r>
              <a:rPr lang="zh-CN" altLang="en-US"/>
              <a:t>和</a:t>
            </a:r>
            <a:r>
              <a:rPr lang="en-US" altLang="zh-CN"/>
              <a:t> Python </a:t>
            </a:r>
            <a:r>
              <a:rPr lang="zh-CN" altLang="en-US"/>
              <a:t>干脆简化：一切非基础类型的对象都是</a:t>
            </a:r>
            <a:r>
              <a:rPr lang="zh-CN" altLang="en-US" b="1"/>
              <a:t>浅拷贝</a:t>
            </a:r>
            <a:r>
              <a:rPr lang="zh-CN" altLang="en-US"/>
              <a:t>，引用计数由</a:t>
            </a:r>
            <a:r>
              <a:rPr lang="zh-CN" altLang="en-US" b="1"/>
              <a:t>垃圾回收</a:t>
            </a:r>
            <a:r>
              <a:rPr lang="zh-CN" altLang="en-US"/>
              <a:t>机制自动管理。</a:t>
            </a:r>
            <a:endParaRPr lang="zh-CN" altLang="en-US"/>
          </a:p>
          <a:p>
            <a:r>
              <a:rPr lang="zh-CN" altLang="en-US"/>
              <a:t>因此，以</a:t>
            </a:r>
            <a:r>
              <a:rPr lang="zh-CN" altLang="en-US" b="1"/>
              <a:t>系统级编程、算法数据结构、高性能计算</a:t>
            </a:r>
            <a:r>
              <a:rPr lang="zh-CN" altLang="en-US"/>
              <a:t>为主要业务的</a:t>
            </a:r>
            <a:r>
              <a:rPr lang="en-US" altLang="zh-CN"/>
              <a:t> C++</a:t>
            </a:r>
            <a:r>
              <a:rPr lang="zh-CN" altLang="en-US"/>
              <a:t>，才发展出了这些思想，并将拷贝</a:t>
            </a:r>
            <a:r>
              <a:rPr lang="en-US" altLang="zh-CN"/>
              <a:t>/</a:t>
            </a:r>
            <a:r>
              <a:rPr lang="zh-CN" altLang="en-US"/>
              <a:t>移动</a:t>
            </a:r>
            <a:r>
              <a:rPr lang="en-US" altLang="zh-CN"/>
              <a:t>/</a:t>
            </a:r>
            <a:r>
              <a:rPr lang="zh-CN" altLang="en-US"/>
              <a:t>指针</a:t>
            </a:r>
            <a:r>
              <a:rPr lang="en-US" altLang="zh-CN"/>
              <a:t>/</a:t>
            </a:r>
            <a:r>
              <a:rPr lang="zh-CN" altLang="en-US"/>
              <a:t>不可变</a:t>
            </a:r>
            <a:r>
              <a:rPr lang="en-US" altLang="zh-CN"/>
              <a:t>/</a:t>
            </a:r>
            <a:r>
              <a:rPr lang="zh-CN" altLang="en-US"/>
              <a:t>线程等概念作为</a:t>
            </a:r>
            <a:r>
              <a:rPr lang="zh-CN" altLang="en-US" b="1"/>
              <a:t>语言基本元素</a:t>
            </a:r>
            <a:r>
              <a:rPr lang="zh-CN" altLang="en-US"/>
              <a:t>存在。这些在我们的业务里面是非常重要的，所以不可替代。</a:t>
            </a:r>
            <a:endParaRPr lang="zh-CN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011_nidoshin8_202107041739"/>
          <p:cNvPicPr>
            <a:picLocks noChangeAspect="1"/>
          </p:cNvPicPr>
          <p:nvPr/>
        </p:nvPicPr>
        <p:blipFill>
          <a:blip r:embed="rId1">
            <a:lum bright="36000" contrast="-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扩展阅读关键字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zh-CN" altLang="en-US" sz="1600"/>
              <a:t>限于篇幅，此处放出一些扩展知识供</a:t>
            </a:r>
            <a:r>
              <a:rPr lang="zh-CN" altLang="en-US" sz="1600" b="1"/>
              <a:t>学有余力</a:t>
            </a:r>
            <a:r>
              <a:rPr lang="zh-CN" altLang="en-US" sz="1600"/>
              <a:t>的同学研究：</a:t>
            </a:r>
            <a:endParaRPr lang="en-US" sz="1600"/>
          </a:p>
          <a:p>
            <a:pPr marL="457200" indent="-457200">
              <a:buAutoNum type="arabicPeriod"/>
            </a:pPr>
            <a:r>
              <a:rPr lang="en-US" sz="1600"/>
              <a:t>P-IMPL </a:t>
            </a:r>
            <a:r>
              <a:rPr lang="zh-CN" altLang="en-US" sz="1600"/>
              <a:t>模式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zh-CN" altLang="en-US" sz="1600"/>
              <a:t>虚函数与纯虚函数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zh-CN" altLang="en-US" sz="1600"/>
              <a:t>拷贝如何作为虚函数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en-US" altLang="zh-CN" sz="1600"/>
              <a:t>std::unique_ptr</a:t>
            </a:r>
            <a:r>
              <a:rPr lang="en-US" sz="1600"/>
              <a:t>::</a:t>
            </a:r>
            <a:r>
              <a:rPr lang="en-US" altLang="zh-CN" sz="1600"/>
              <a:t>release()</a:t>
            </a:r>
            <a:endParaRPr lang="en-US" altLang="zh-CN" sz="1600"/>
          </a:p>
          <a:p>
            <a:pPr marL="457200" indent="-457200">
              <a:buAutoNum type="arabicPeriod"/>
            </a:pPr>
            <a:r>
              <a:rPr lang="en-US" altLang="zh-CN" sz="1600">
                <a:sym typeface="+mn-ea"/>
              </a:rPr>
              <a:t>std::enable_shared_from_this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en-US" altLang="zh-CN" sz="1600"/>
              <a:t>dynamic_cast</a:t>
            </a:r>
            <a:endParaRPr lang="en-US" altLang="zh-CN" sz="1600"/>
          </a:p>
          <a:p>
            <a:pPr marL="457200" indent="-457200">
              <a:buAutoNum type="arabicPeriod"/>
            </a:pPr>
            <a:r>
              <a:rPr lang="en-US" altLang="zh-CN" sz="1600"/>
              <a:t>std::dynamic_pointer_cast</a:t>
            </a:r>
            <a:endParaRPr lang="en-US" altLang="zh-CN" sz="1600"/>
          </a:p>
          <a:p>
            <a:pPr marL="457200" indent="-457200">
              <a:buAutoNum type="arabicPeriod"/>
            </a:pPr>
            <a:r>
              <a:rPr lang="zh-CN" altLang="en-US" sz="1600"/>
              <a:t>运算符重载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zh-CN" altLang="en-US" sz="1600"/>
              <a:t>右值引用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en-US" altLang="zh-CN" sz="1600"/>
              <a:t>std::shared_ptr&lt;void&gt;</a:t>
            </a:r>
            <a:endParaRPr lang="en-US" altLang="zh-CN" sz="1600"/>
          </a:p>
          <a:p>
            <a:r>
              <a:rPr lang="zh-CN" altLang="en-US" sz="1600"/>
              <a:t>只提供了关键字，详细信息请善用</a:t>
            </a:r>
            <a:r>
              <a:rPr lang="zh-CN" altLang="en-US" sz="1600" b="1"/>
              <a:t>搜索引擎</a:t>
            </a:r>
            <a:r>
              <a:rPr lang="zh-CN" altLang="en-US" sz="1600"/>
              <a:t>：</a:t>
            </a:r>
            <a:r>
              <a:rPr lang="en-US" altLang="zh-CN" sz="1600"/>
              <a:t>bing.com</a:t>
            </a:r>
            <a:r>
              <a:rPr lang="zh-CN" altLang="en-US" sz="1600"/>
              <a:t>。如果感兴趣，我可以增添一节专门讲</a:t>
            </a:r>
            <a:r>
              <a:rPr lang="zh-CN" altLang="en-US" sz="1600" b="1"/>
              <a:t>动态多态</a:t>
            </a:r>
            <a:r>
              <a:rPr lang="zh-CN" altLang="en-US" sz="1600"/>
              <a:t>。</a:t>
            </a:r>
            <a:endParaRPr lang="zh-CN" altLang="en-US" sz="16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QQ20200616092315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感谢观看！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/>
              <a:t>presents </a:t>
            </a:r>
            <a:r>
              <a:rPr lang="zh-CN" altLang="en-US"/>
              <a:t>彭于斌（</a:t>
            </a:r>
            <a:r>
              <a:rPr lang="en-US"/>
              <a:t>@archibate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6776720" y="336550"/>
            <a:ext cx="50755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往期录播：https://www.bilibili.com/video/BV1fa411r7zp</a:t>
            </a:r>
            <a:endParaRPr lang="zh-CN" altLang="en-US">
              <a:latin typeface="Adobe New Century Schoolbook" charset="0"/>
              <a:cs typeface="Adobe New Century Schoolbook" charset="0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课程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PPT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和代码：https://github.com/parallel101/course</a:t>
            </a:r>
            <a:endParaRPr lang="en-US">
              <a:latin typeface="Adobe New Century Schoolbook" charset="0"/>
              <a:cs typeface="Adobe New Century Schoolbook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近现代：</a:t>
            </a:r>
            <a:r>
              <a:rPr lang="en-US" altLang="zh-CN"/>
              <a:t>C++11 </a:t>
            </a:r>
            <a:r>
              <a:rPr lang="zh-CN" altLang="en-US"/>
              <a:t>引入了</a:t>
            </a:r>
            <a:r>
              <a:rPr lang="en-US" altLang="zh-CN"/>
              <a:t> range-based for-loop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76015" y="2214880"/>
            <a:ext cx="4457700" cy="35718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如果想使用</a:t>
            </a:r>
            <a:r>
              <a:rPr lang="en-US" altLang="zh-CN"/>
              <a:t> for_each </a:t>
            </a:r>
            <a:r>
              <a:rPr lang="zh-CN" altLang="en-US"/>
              <a:t>这个算法模板呢？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38220" y="1825625"/>
            <a:ext cx="4733290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939280" y="6551295"/>
            <a:ext cx="52527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我知道可以用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 accumulate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啦！但是为了引出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 lambda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表达式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……</a:t>
            </a:r>
            <a:endParaRPr lang="en-US" altLang="zh-CN" sz="14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近现代：</a:t>
            </a:r>
            <a:r>
              <a:rPr lang="en-US" altLang="zh-CN">
                <a:sym typeface="+mn-ea"/>
              </a:rPr>
              <a:t>C++11 </a:t>
            </a:r>
            <a:r>
              <a:rPr lang="zh-CN" altLang="en-US">
                <a:sym typeface="+mn-ea"/>
              </a:rPr>
              <a:t>引入了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表达式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52115" y="2024380"/>
            <a:ext cx="5905500" cy="39528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9614</Words>
  <Application>WPS Presentation</Application>
  <PresentationFormat>宽屏</PresentationFormat>
  <Paragraphs>442</Paragraphs>
  <Slides>64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9" baseType="lpstr">
      <vt:lpstr>Arial</vt:lpstr>
      <vt:lpstr>SimSun</vt:lpstr>
      <vt:lpstr>Wingdings</vt:lpstr>
      <vt:lpstr>Liberation Sans</vt:lpstr>
      <vt:lpstr>Adobe Helvetica</vt:lpstr>
      <vt:lpstr>C059</vt:lpstr>
      <vt:lpstr>Adobe New Century Schoolbook</vt:lpstr>
      <vt:lpstr>Arial Black</vt:lpstr>
      <vt:lpstr>SimSun</vt:lpstr>
      <vt:lpstr>文泉驿微米黑</vt:lpstr>
      <vt:lpstr>Microsoft YaHei</vt:lpstr>
      <vt:lpstr>Arial Unicode MS</vt:lpstr>
      <vt:lpstr>SimSun</vt:lpstr>
      <vt:lpstr>MathJax_Vector</vt:lpstr>
      <vt:lpstr>Office Theme</vt:lpstr>
      <vt:lpstr>C++面向对象的与众不同之处</vt:lpstr>
      <vt:lpstr>高性能并行编程与优化 - 课程大纲</vt:lpstr>
      <vt:lpstr>从一个案例看 C++ 的历史</vt:lpstr>
      <vt:lpstr>古代：C语言</vt:lpstr>
      <vt:lpstr>近代：C++98 引入 STL 容器库</vt:lpstr>
      <vt:lpstr>近现代：C++11 引入了 {} 初始化表达式</vt:lpstr>
      <vt:lpstr>近现代：C++11 引入了 range-based for-loop</vt:lpstr>
      <vt:lpstr>如果想使用 for_each 这个算法模板呢？</vt:lpstr>
      <vt:lpstr>近现代：C++11 引入了 lambda 表达式</vt:lpstr>
      <vt:lpstr>现代：C++14 的 lambda 允许用 auto 自动推断类型</vt:lpstr>
      <vt:lpstr>当代：C++17 CTAD / compile-time argument deduction / 编译期参数推断</vt:lpstr>
      <vt:lpstr>当代：C++17 引入常用数值算法</vt:lpstr>
      <vt:lpstr>未来：C++20 引入区间（ranges）</vt:lpstr>
      <vt:lpstr>未来：C++20 引入模块（module）</vt:lpstr>
      <vt:lpstr>未来：C++20 允许函数参数为自动推断（auto）</vt:lpstr>
      <vt:lpstr>未来：C++20 引入协程（coroutine）和生成器（generator）</vt:lpstr>
      <vt:lpstr>未来：C++20 标准库加入 format 支持</vt:lpstr>
      <vt:lpstr>跑远了！</vt:lpstr>
      <vt:lpstr>C++有哪些面向对象思想？</vt:lpstr>
      <vt:lpstr>C++思想：封装</vt:lpstr>
      <vt:lpstr>封装：不变性</vt:lpstr>
      <vt:lpstr>不变性：请勿滥用封装</vt:lpstr>
      <vt:lpstr>C++思想：RAII（Resource Acquisition Is Initialization）</vt:lpstr>
      <vt:lpstr>RAII：避免犯错误</vt:lpstr>
      <vt:lpstr>RAII：异常安全（exception-safe）</vt:lpstr>
      <vt:lpstr>编写我们自己的 vector 类！</vt:lpstr>
      <vt:lpstr>构造函数全家桶：</vt:lpstr>
      <vt:lpstr>三五法则：规则类怪谈</vt:lpstr>
      <vt:lpstr>三五法则：拷贝构造函数</vt:lpstr>
      <vt:lpstr>解决方案：要么删除</vt:lpstr>
      <vt:lpstr>解决方案：要么定义</vt:lpstr>
      <vt:lpstr>三五法则：拷贝赋值函数</vt:lpstr>
      <vt:lpstr>拷贝赋值函数：提高性能</vt:lpstr>
      <vt:lpstr>C++11：为什么区分拷贝和移动？</vt:lpstr>
      <vt:lpstr>移动进阶：交换两者的值</vt:lpstr>
      <vt:lpstr>还有哪些情况会触发“移动”</vt:lpstr>
      <vt:lpstr>移动构造函数：缺省实现</vt:lpstr>
      <vt:lpstr>构造函数全家桶：总结</vt:lpstr>
      <vt:lpstr>来学智能指针压压惊</vt:lpstr>
      <vt:lpstr>C++98：令人头疼的内存管理</vt:lpstr>
      <vt:lpstr>RAII 解决内存管理的问题：unique_ptr</vt:lpstr>
      <vt:lpstr>unique_ptr：封装的智慧</vt:lpstr>
      <vt:lpstr>unique_ptr：禁止拷贝</vt:lpstr>
      <vt:lpstr>解决方案1：获取原始指针（C * 这种类型的指针）</vt:lpstr>
      <vt:lpstr>解决方案2：unique_ptr 不能拷贝，但可以移动</vt:lpstr>
      <vt:lpstr>移交控制权后仍希望访问到 p 指向的对象</vt:lpstr>
      <vt:lpstr>解决方案：提前获取原始指针</vt:lpstr>
      <vt:lpstr>解决方案：提前获取原始指针（续）</vt:lpstr>
      <vt:lpstr>更智能的指针：shared_ptr</vt:lpstr>
      <vt:lpstr>更智能的指针：shared_ptr（续）</vt:lpstr>
      <vt:lpstr>不影响 shared_ptr 计数：弱引用 weak_ptr</vt:lpstr>
      <vt:lpstr>智能指针：作为类的成员变量</vt:lpstr>
      <vt:lpstr>那是不是只要 shared_ptr 就行，不用 unique_ptr 了？</vt:lpstr>
      <vt:lpstr>循环引用：解决方案1</vt:lpstr>
      <vt:lpstr>循环引用：解决方案2</vt:lpstr>
      <vt:lpstr>循环引用：解决方案2（续）</vt:lpstr>
      <vt:lpstr>PowerPoint 演示文稿</vt:lpstr>
      <vt:lpstr>三五法则：什么时候需要担心</vt:lpstr>
      <vt:lpstr>构造函数全家桶：大多数情况下……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814</cp:revision>
  <dcterms:created xsi:type="dcterms:W3CDTF">2021-12-13T07:36:43Z</dcterms:created>
  <dcterms:modified xsi:type="dcterms:W3CDTF">2021-12-13T07:36:43Z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